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33"/>
  </p:notesMasterIdLst>
  <p:sldIdLst>
    <p:sldId id="299" r:id="rId2"/>
    <p:sldId id="296" r:id="rId3"/>
    <p:sldId id="256" r:id="rId4"/>
    <p:sldId id="284" r:id="rId5"/>
    <p:sldId id="265" r:id="rId6"/>
    <p:sldId id="279" r:id="rId7"/>
    <p:sldId id="268" r:id="rId8"/>
    <p:sldId id="280" r:id="rId9"/>
    <p:sldId id="271" r:id="rId10"/>
    <p:sldId id="269" r:id="rId11"/>
    <p:sldId id="270" r:id="rId12"/>
    <p:sldId id="272" r:id="rId13"/>
    <p:sldId id="266" r:id="rId14"/>
    <p:sldId id="292" r:id="rId15"/>
    <p:sldId id="282" r:id="rId16"/>
    <p:sldId id="286" r:id="rId17"/>
    <p:sldId id="276" r:id="rId18"/>
    <p:sldId id="287" r:id="rId19"/>
    <p:sldId id="273" r:id="rId20"/>
    <p:sldId id="294" r:id="rId21"/>
    <p:sldId id="267" r:id="rId22"/>
    <p:sldId id="274" r:id="rId23"/>
    <p:sldId id="278" r:id="rId24"/>
    <p:sldId id="277" r:id="rId25"/>
    <p:sldId id="288" r:id="rId26"/>
    <p:sldId id="289" r:id="rId27"/>
    <p:sldId id="290" r:id="rId28"/>
    <p:sldId id="291" r:id="rId29"/>
    <p:sldId id="298" r:id="rId30"/>
    <p:sldId id="275" r:id="rId31"/>
    <p:sldId id="264" r:id="rId32"/>
  </p:sldIdLst>
  <p:sldSz cx="9144000" cy="5143500" type="screen16x9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modifyVerifier cryptProviderType="rsaFull" cryptAlgorithmClass="hash" cryptAlgorithmType="typeAny" cryptAlgorithmSid="4" spinCount="50000" saltData="PyTHf+Ds4o3LwElr8Un/YA==" hashData="UHPgjOR0u2j/Wcs8VmFnxab0jB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CDF3"/>
    <a:srgbClr val="000064"/>
    <a:srgbClr val="000099"/>
    <a:srgbClr val="005C2A"/>
    <a:srgbClr val="008E40"/>
    <a:srgbClr val="FFD53B"/>
    <a:srgbClr val="000000"/>
    <a:srgbClr val="361B00"/>
    <a:srgbClr val="663300"/>
    <a:srgbClr val="7E3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>
        <p:scale>
          <a:sx n="80" d="100"/>
          <a:sy n="80" d="100"/>
        </p:scale>
        <p:origin x="-678" y="4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0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A8ADFD5B-A66C-449C-B6E8-FB716D07777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CA5D3BF3-D352-46FC-8343-31F56E6730EA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«Внизу» - это на уровне атомов и молекул. Фейнман говорил о фантастических перспективах, которые открываются перед человечеством в области </a:t>
            </a:r>
            <a:r>
              <a:rPr lang="ru-RU" dirty="0" err="1" smtClean="0"/>
              <a:t>нанотехнологий</a:t>
            </a:r>
            <a:r>
              <a:rPr lang="ru-RU" dirty="0" smtClean="0"/>
              <a:t> и </a:t>
            </a:r>
            <a:r>
              <a:rPr lang="ru-RU" dirty="0" err="1" smtClean="0"/>
              <a:t>наноструктур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 открытия закона и создания первого варианта периодической системы — </a:t>
            </a:r>
          </a:p>
          <a:p>
            <a:r>
              <a:rPr lang="ru-RU" sz="1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усовершенствованием периодической системы элементов Д. И. Менделеев работал до конца жизни. </a:t>
            </a:r>
            <a:br>
              <a:rPr lang="ru-RU" sz="1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первоначальный</a:t>
            </a:r>
            <a:r>
              <a:rPr lang="ru-RU" baseline="0" dirty="0" smtClean="0"/>
              <a:t> вид периодической системы химических элементов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 установить закономерность в строении атомов и связь состава</a:t>
            </a:r>
            <a:r>
              <a:rPr lang="ru-RU" baseline="0" dirty="0" smtClean="0"/>
              <a:t> ядра </a:t>
            </a:r>
            <a:r>
              <a:rPr lang="ru-RU" baseline="0" smtClean="0"/>
              <a:t>и порядкового </a:t>
            </a:r>
            <a:r>
              <a:rPr lang="ru-RU" baseline="0" dirty="0" smtClean="0"/>
              <a:t>номера элемента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Тема</a:t>
            </a:r>
            <a:r>
              <a:rPr lang="ru-RU" baseline="0" dirty="0" smtClean="0"/>
              <a:t> урока</a:t>
            </a:r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kumimoji="0" lang="ru-RU" smtClean="0">
                <a:solidFill>
                  <a:srgbClr val="FFFFFF"/>
                </a:solidFill>
              </a:rPr>
              <a:pPr algn="ctr"/>
              <a:t>03.12.2009</a:t>
            </a:fld>
            <a:endParaRPr kumimoji="0" lang="ru-RU" sz="200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E0A0-C266-4798-8C8F-B9F91E9DA37E}" type="slidenum">
              <a:rPr kumimoji="0" lang="ru-RU" smtClean="0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ru-RU" smtClean="0"/>
              <a:pPr/>
              <a:t>03.12.2009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2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240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ru-RU" smtClean="0"/>
              <a:pPr/>
              <a:t>03.12.2009</a:t>
            </a:fld>
            <a:endParaRPr kumimoji="0"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kumimoji="0" lang="ru-RU" smtClean="0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ru-RU" smtClean="0"/>
              <a:pPr/>
              <a:t>03.12.2009</a:t>
            </a:fld>
            <a:endParaRPr kumimoji="0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kumimoji="0" lang="ru-RU" smtClean="0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E4606EA6-EFEA-4C30-9264-4F9291A5780D}" type="datetime1">
              <a:rPr lang="ru-RU" smtClean="0"/>
              <a:pPr/>
              <a:t>03.12.2009</a:t>
            </a:fld>
            <a:endParaRPr kumimoji="0"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pPr algn="ctr"/>
            <a:fld id="{8F82E0A0-C266-4798-8C8F-B9F91E9DA37E}" type="slidenum">
              <a:rPr kumimoji="0" lang="ru-RU" sz="28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2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606EA6-EFEA-4C30-9264-4F9291A5780D}" type="datetime1">
              <a:rPr lang="ru-RU" smtClean="0"/>
              <a:pPr/>
              <a:t>03.12.2009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8"/>
            <a:ext cx="8077200" cy="125501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Урок  по  теме  </a:t>
            </a:r>
            <a:br>
              <a:rPr lang="ru-RU" sz="5400" dirty="0" smtClean="0"/>
            </a:br>
            <a:r>
              <a:rPr lang="ru-RU" sz="5400" dirty="0" smtClean="0"/>
              <a:t>«Строение  атома»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2000232" y="3857634"/>
            <a:ext cx="6858016" cy="112471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r"/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Учитель физики </a:t>
            </a:r>
          </a:p>
          <a:p>
            <a:pPr algn="r"/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МОУ СОШ №24 г.Владимира</a:t>
            </a:r>
          </a:p>
          <a:p>
            <a:pPr algn="r"/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Меньшова Татьяна Константиновна</a:t>
            </a:r>
            <a:endParaRPr lang="ru-RU" sz="2400" i="1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5214942" y="3286130"/>
            <a:ext cx="3714776" cy="514350"/>
          </a:xfrm>
          <a:prstGeom prst="rect">
            <a:avLst/>
          </a:prstGeom>
        </p:spPr>
        <p:txBody>
          <a:bodyPr vert="horz" lIns="146304" tIns="0" rIns="45720" bIns="0" rtlCol="0" anchor="t"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sz="3200" b="1" i="1" u="none" strike="noStrike" kern="1200" normalizeH="0" baseline="0" noProof="0" smtClean="0">
                <a:ln w="1905"/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Физика  8 класс</a:t>
            </a:r>
            <a:endParaRPr kumimoji="0" lang="ru-RU" sz="3200" b="1" i="1" u="none" strike="noStrike" kern="1200" normalizeH="0" baseline="0" noProof="0" dirty="0">
              <a:ln w="1905"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1"/>
            </a:gs>
            <a:gs pos="100000">
              <a:schemeClr val="accent1">
                <a:shade val="67500"/>
                <a:satMod val="115000"/>
              </a:schemeClr>
            </a:gs>
            <a:gs pos="99000">
              <a:schemeClr val="accent1">
                <a:shade val="100000"/>
                <a:satMod val="115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-1000164" y="242887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-785850" y="714362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-1071602" y="278606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-642974" y="257175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-500098" y="435770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-1143040" y="328613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-500098" y="42861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-785850" y="171449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15140" y="1714494"/>
            <a:ext cx="1714512" cy="1571636"/>
          </a:xfrm>
          <a:prstGeom prst="ellipse">
            <a:avLst/>
          </a:prstGeom>
          <a:noFill/>
          <a:ln w="19050"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57158" y="3571882"/>
            <a:ext cx="142876" cy="142876"/>
          </a:xfrm>
          <a:prstGeom prst="ellipse">
            <a:avLst/>
          </a:prstGeom>
          <a:solidFill>
            <a:srgbClr val="00B0F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contourW="6350" prstMaterial="softEdge">
            <a:bevelT w="558800" h="139700"/>
            <a:contourClr>
              <a:srgbClr val="000064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86512" y="1785932"/>
            <a:ext cx="142876" cy="142876"/>
          </a:xfrm>
          <a:prstGeom prst="ellipse">
            <a:avLst/>
          </a:prstGeom>
          <a:solidFill>
            <a:srgbClr val="0070C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429520" y="3071816"/>
            <a:ext cx="142876" cy="142876"/>
          </a:xfrm>
          <a:prstGeom prst="ellipse">
            <a:avLst/>
          </a:prstGeom>
          <a:solidFill>
            <a:srgbClr val="0070C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715140" y="1357304"/>
            <a:ext cx="142876" cy="142876"/>
          </a:xfrm>
          <a:prstGeom prst="ellipse">
            <a:avLst/>
          </a:prstGeom>
          <a:solidFill>
            <a:srgbClr val="0070C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42910" y="3714758"/>
            <a:ext cx="142876" cy="142876"/>
          </a:xfrm>
          <a:prstGeom prst="ellipse">
            <a:avLst/>
          </a:prstGeom>
          <a:solidFill>
            <a:srgbClr val="00B0F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contourW="6350" prstMaterial="softEdge">
            <a:bevelT w="558800" h="139700"/>
            <a:contourClr>
              <a:srgbClr val="000064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8572890">
            <a:off x="6337946" y="1730963"/>
            <a:ext cx="2265258" cy="1571193"/>
          </a:xfrm>
          <a:prstGeom prst="ellipse">
            <a:avLst/>
          </a:prstGeom>
          <a:noFill/>
          <a:ln w="19050"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572396" y="2214560"/>
            <a:ext cx="142876" cy="142876"/>
          </a:xfrm>
          <a:prstGeom prst="ellipse">
            <a:avLst/>
          </a:prstGeom>
          <a:solidFill>
            <a:srgbClr val="0070C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001024" y="1428742"/>
            <a:ext cx="142876" cy="142876"/>
          </a:xfrm>
          <a:prstGeom prst="ellipse">
            <a:avLst/>
          </a:prstGeom>
          <a:solidFill>
            <a:srgbClr val="0070C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715272" y="1643056"/>
            <a:ext cx="142876" cy="142876"/>
          </a:xfrm>
          <a:prstGeom prst="ellipse">
            <a:avLst/>
          </a:prstGeom>
          <a:solidFill>
            <a:srgbClr val="0070C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286512" y="2285998"/>
            <a:ext cx="2428892" cy="928694"/>
          </a:xfrm>
          <a:prstGeom prst="ellipse">
            <a:avLst/>
          </a:prstGeom>
          <a:noFill/>
          <a:ln w="19050"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3843710">
            <a:off x="6069189" y="1978444"/>
            <a:ext cx="2458454" cy="1213604"/>
          </a:xfrm>
          <a:prstGeom prst="ellipse">
            <a:avLst/>
          </a:prstGeom>
          <a:noFill/>
          <a:ln w="19050"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1417755">
            <a:off x="6223890" y="1801905"/>
            <a:ext cx="2190768" cy="1571636"/>
          </a:xfrm>
          <a:prstGeom prst="ellipse">
            <a:avLst/>
          </a:prstGeom>
          <a:noFill/>
          <a:ln w="19050"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17512226">
            <a:off x="6374273" y="2389495"/>
            <a:ext cx="2240262" cy="934117"/>
          </a:xfrm>
          <a:prstGeom prst="ellipse">
            <a:avLst/>
          </a:prstGeom>
          <a:noFill/>
          <a:ln w="6350"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357158" y="2643188"/>
            <a:ext cx="500066" cy="492950"/>
            <a:chOff x="428596" y="4190687"/>
            <a:chExt cx="500066" cy="492950"/>
          </a:xfrm>
          <a:scene3d>
            <a:camera prst="orthographicFront"/>
            <a:lightRig rig="threePt" dir="t"/>
          </a:scene3d>
        </p:grpSpPr>
        <p:sp>
          <p:nvSpPr>
            <p:cNvPr id="2" name="Овал 1"/>
            <p:cNvSpPr/>
            <p:nvPr/>
          </p:nvSpPr>
          <p:spPr>
            <a:xfrm>
              <a:off x="428596" y="4214824"/>
              <a:ext cx="500066" cy="4688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 prstMaterial="softEdge">
              <a:bevelT w="368300" h="311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4269" y="4190687"/>
              <a:ext cx="380568" cy="461665"/>
            </a:xfrm>
            <a:prstGeom prst="rect">
              <a:avLst/>
            </a:prstGeom>
            <a:noFill/>
            <a:sp3d prstMaterial="softEdge">
              <a:bevelT w="368300" h="311150"/>
            </a:sp3d>
          </p:spPr>
          <p:txBody>
            <a:bodyPr wrap="square" rtlCol="0">
              <a:spAutoFit/>
            </a:bodyPr>
            <a:lstStyle/>
            <a:p>
              <a:r>
                <a:rPr sz="2400" b="1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+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00100" y="3357568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/>
            </a:scene3d>
            <a:sp3d extrusionH="57150">
              <a:bevelT w="38100" h="38100" prst="angle"/>
            </a:sp3d>
          </a:bodyPr>
          <a:lstStyle/>
          <a:p>
            <a:pPr marL="273050" indent="-273050"/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─  </a:t>
            </a:r>
            <a:r>
              <a:rPr b="1" i="1" smtClean="0">
                <a:solidFill>
                  <a:schemeClr val="bg1">
                    <a:lumMod val="9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легкие  отрицательно заряженные электроны</a:t>
            </a:r>
            <a:endParaRPr lang="ru-RU" b="1" i="1" dirty="0">
              <a:solidFill>
                <a:schemeClr val="bg1">
                  <a:lumMod val="9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42910" y="3429006"/>
            <a:ext cx="142876" cy="142876"/>
          </a:xfrm>
          <a:prstGeom prst="ellipse">
            <a:avLst/>
          </a:prstGeom>
          <a:solidFill>
            <a:srgbClr val="00B0F0"/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contourW="6350" prstMaterial="softEdge">
            <a:bevelT w="558800" h="139700"/>
            <a:contourClr>
              <a:srgbClr val="000064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000100" y="2571750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reezing" dir="t"/>
            </a:scene3d>
            <a:sp3d extrusionH="139700" prstMaterial="powder">
              <a:bevelT w="38100" h="38100" prst="angle"/>
            </a:sp3d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─</a:t>
            </a:r>
            <a:r>
              <a:rPr b="1" i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 массивное положительно</a:t>
            </a:r>
          </a:p>
          <a:p>
            <a:r>
              <a:rPr b="1" i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    заряженное ядро</a:t>
            </a:r>
            <a:endParaRPr lang="ru-RU" b="1" i="1" dirty="0">
              <a:solidFill>
                <a:schemeClr val="bg1">
                  <a:lumMod val="95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5929322" y="1000114"/>
            <a:ext cx="3000364" cy="3071834"/>
            <a:chOff x="6357950" y="2500312"/>
            <a:chExt cx="3000364" cy="3071834"/>
          </a:xfrm>
        </p:grpSpPr>
        <p:sp>
          <p:nvSpPr>
            <p:cNvPr id="11" name="TextBox 10"/>
            <p:cNvSpPr txBox="1"/>
            <p:nvPr/>
          </p:nvSpPr>
          <p:spPr>
            <a:xfrm>
              <a:off x="7719333" y="3696947"/>
              <a:ext cx="357190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sz="2400" b="1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+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6357950" y="2500312"/>
              <a:ext cx="3000364" cy="3071834"/>
            </a:xfrm>
            <a:prstGeom prst="ellipse">
              <a:avLst/>
            </a:prstGeom>
            <a:gradFill flip="none" rotWithShape="1">
              <a:gsLst>
                <a:gs pos="29000">
                  <a:srgbClr val="00B0F0">
                    <a:shade val="30000"/>
                    <a:satMod val="115000"/>
                    <a:alpha val="1000"/>
                  </a:srgbClr>
                </a:gs>
                <a:gs pos="10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  <a:alpha val="3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innerShdw blurRad="63500" dist="50800" dir="8100000">
                <a:prstClr val="black">
                  <a:alpha val="50000"/>
                </a:prstClr>
              </a:innerShdw>
              <a:softEdge rad="635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/>
          <p:cNvSpPr/>
          <p:nvPr/>
        </p:nvSpPr>
        <p:spPr>
          <a:xfrm>
            <a:off x="7286644" y="2357436"/>
            <a:ext cx="357190" cy="357189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extrusionH="177800" prstMaterial="softEdge">
            <a:bevelT w="279400" h="3746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571472" y="285734"/>
            <a:ext cx="500066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sz="6000" b="1" i="1" spc="300" smtClean="0">
                <a:solidFill>
                  <a:srgbClr val="65D7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Планетарная модель атома</a:t>
            </a:r>
            <a:endParaRPr lang="ru-RU" sz="6000" b="1" i="1" spc="300" dirty="0">
              <a:solidFill>
                <a:srgbClr val="65D7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20716E-6 C -0.03195 0.02593 -0.03334 0.14541 -0.00105 0.26582 C 0.03107 0.38932 0.08316 0.46681 0.11562 0.44026 C 0.14756 0.4134 0.14774 0.29083 0.11579 0.16857 C 0.08402 0.04816 0.03159 -0.02686 4.72222E-6 1.20716E-6 Z " pathEditMode="relative" rAng="-1499197" ptsTypes="fffff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22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587 -0.00247 C 0.06215 -0.00247 0.1342 0.03674 0.1342 0.08768 C 0.1342 0.13739 0.06215 0.17876 -0.02587 0.17876 C -0.11337 0.17876 -0.18368 0.13739 -0.18368 0.08768 C -0.18368 0.03674 -0.11337 -0.00247 -0.02587 -0.00247 Z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9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13541 0.10404 C -0.08003 -0.00927 -0.00538 -0.05712 0.03125 -0.00278 C 0.06615 0.05341 0.04931 0.19111 -0.00659 0.30441 C -0.0618 0.41741 -0.13559 0.46341 -0.17083 0.40815 C -0.20659 0.35257 -0.19114 0.21735 -0.13541 0.10404 Z " pathEditMode="relative" rAng="-2933916" ptsTypes="fffff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9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35069 -0.01513 C 0.30087 -0.01513 0.2599 0.05341 0.2599 0.13862 C 0.2599 0.22353 0.30087 0.29268 0.35069 0.29268 C 0.40069 0.29268 0.44115 0.22353 0.44115 0.13862 C 0.44115 0.05341 0.40069 -0.01513 0.35069 -0.01513 Z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857 0.05558 C -0.00156 -0.02408 0.07466 -0.04538 0.14861 0.00741 C 0.22257 0.05959 0.26893 0.16703 0.25174 0.24576 C 0.2342 0.32449 0.15886 0.3461 0.0849 0.29392 C 0.01025 0.24144 -0.03559 0.13492 -0.01857 0.05558 Z " pathEditMode="relative" rAng="-4099435" ptsTypes="fffff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025 -0.16919 C -0.03768 -0.05588 -0.03768 0.0497 -0.01163 0.06977 C 0.01476 0.08953 0.05695 0.01667 0.08472 -0.09818 C 0.11146 -0.20902 0.11251 -0.31306 0.08698 -0.33653 C 0.05921 -0.35598 0.01685 -0.28003 -0.01025 -0.16919 Z " pathEditMode="relative" rAng="-4005569" ptsTypes="fffff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31" grpId="0"/>
      <p:bldP spid="32" grpId="0" animBg="1"/>
      <p:bldP spid="33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1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spc="300" dirty="0" smtClean="0"/>
              <a:t>Планетарное  строение с</a:t>
            </a:r>
            <a:r>
              <a:rPr lang="ru-RU" sz="4000" b="1" spc="300" dirty="0" smtClean="0"/>
              <a:t>олнечной системы и атома</a:t>
            </a:r>
            <a:endParaRPr lang="ru-RU" sz="4000" b="1" spc="300" dirty="0"/>
          </a:p>
        </p:txBody>
      </p:sp>
      <p:pic>
        <p:nvPicPr>
          <p:cNvPr id="5" name="Содержимое 4" descr="солнечная система.jpg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0" y="1133036"/>
            <a:ext cx="4572000" cy="4010464"/>
          </a:xfrm>
        </p:spPr>
      </p:pic>
      <p:pic>
        <p:nvPicPr>
          <p:cNvPr id="4" name="Рисунок 3" descr="n119.gif"/>
          <p:cNvPicPr>
            <a:picLocks noChangeAspect="1"/>
          </p:cNvPicPr>
          <p:nvPr/>
        </p:nvPicPr>
        <p:blipFill>
          <a:blip r:embed="rId4" cstate="print">
            <a:lum bright="-20000" contrast="40000"/>
          </a:blip>
          <a:stretch>
            <a:fillRect/>
          </a:stretch>
        </p:blipFill>
        <p:spPr>
          <a:xfrm>
            <a:off x="4572000" y="1214428"/>
            <a:ext cx="4572000" cy="392907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42844" y="928676"/>
            <a:ext cx="5929354" cy="4000528"/>
            <a:chOff x="1571604" y="929455"/>
            <a:chExt cx="5929354" cy="4022336"/>
          </a:xfrm>
        </p:grpSpPr>
        <p:pic>
          <p:nvPicPr>
            <p:cNvPr id="2" name="Рисунок 1" descr="atom4[1].jpg"/>
            <p:cNvPicPr>
              <a:picLocks noChangeAspect="1"/>
            </p:cNvPicPr>
            <p:nvPr/>
          </p:nvPicPr>
          <p:blipFill>
            <a:blip r:embed="rId3" cstate="print">
              <a:lum bright="-10000" contrast="30000"/>
            </a:blip>
            <a:srcRect t="4751" r="29688" b="27492"/>
            <a:stretch>
              <a:fillRect/>
            </a:stretch>
          </p:blipFill>
          <p:spPr>
            <a:xfrm>
              <a:off x="1571604" y="929455"/>
              <a:ext cx="5929354" cy="3928311"/>
            </a:xfrm>
            <a:prstGeom prst="rect">
              <a:avLst/>
            </a:prstGeom>
          </p:spPr>
        </p:pic>
        <p:sp>
          <p:nvSpPr>
            <p:cNvPr id="3" name="Блок-схема: сохраненные данные 2"/>
            <p:cNvSpPr/>
            <p:nvPr/>
          </p:nvSpPr>
          <p:spPr>
            <a:xfrm rot="14266925">
              <a:off x="7024786" y="4478919"/>
              <a:ext cx="352502" cy="593241"/>
            </a:xfrm>
            <a:prstGeom prst="flowChartOnlineStorag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85720" y="0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sz="5400" spc="300" smtClean="0">
                <a:solidFill>
                  <a:srgbClr val="FFFF00"/>
                </a:solidFill>
                <a:latin typeface="+mj-lt"/>
              </a:rPr>
              <a:t>Ядро имеет тоже сложное строение</a:t>
            </a:r>
            <a:endParaRPr lang="ru-RU" sz="5400" spc="300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Овал 47"/>
          <p:cNvSpPr/>
          <p:nvPr/>
        </p:nvSpPr>
        <p:spPr>
          <a:xfrm>
            <a:off x="5286380" y="2071684"/>
            <a:ext cx="2500330" cy="2357454"/>
          </a:xfrm>
          <a:prstGeom prst="ellipse">
            <a:avLst/>
          </a:prstGeom>
          <a:gradFill flip="none" rotWithShape="1">
            <a:gsLst>
              <a:gs pos="0">
                <a:srgbClr val="ABCDF3">
                  <a:shade val="30000"/>
                  <a:satMod val="115000"/>
                  <a:alpha val="0"/>
                </a:srgbClr>
              </a:gs>
              <a:gs pos="50000">
                <a:srgbClr val="ABCDF3">
                  <a:shade val="67500"/>
                  <a:satMod val="115000"/>
                  <a:alpha val="71000"/>
                </a:srgbClr>
              </a:gs>
              <a:gs pos="100000">
                <a:srgbClr val="ABCDF3">
                  <a:shade val="100000"/>
                  <a:satMod val="115000"/>
                  <a:alpha val="35000"/>
                </a:srgbClr>
              </a:gs>
            </a:gsLst>
            <a:lin ang="135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50"/>
          <p:cNvSpPr>
            <a:spLocks noChangeArrowheads="1"/>
          </p:cNvSpPr>
          <p:nvPr/>
        </p:nvSpPr>
        <p:spPr bwMode="auto">
          <a:xfrm>
            <a:off x="642910" y="3357568"/>
            <a:ext cx="724600" cy="718428"/>
          </a:xfrm>
          <a:prstGeom prst="ellipse">
            <a:avLst/>
          </a:prstGeom>
          <a:gradFill rotWithShape="0">
            <a:gsLst>
              <a:gs pos="0">
                <a:srgbClr val="4F81BD">
                  <a:gamma/>
                  <a:tint val="20000"/>
                  <a:invGamma/>
                </a:srgbClr>
              </a:gs>
              <a:gs pos="100000">
                <a:srgbClr val="4F81BD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3" name="Группа 42"/>
          <p:cNvGrpSpPr/>
          <p:nvPr/>
        </p:nvGrpSpPr>
        <p:grpSpPr>
          <a:xfrm>
            <a:off x="642909" y="2411944"/>
            <a:ext cx="724600" cy="699392"/>
            <a:chOff x="3071802" y="1000114"/>
            <a:chExt cx="428628" cy="428628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4" name="Овал 43"/>
            <p:cNvSpPr/>
            <p:nvPr/>
          </p:nvSpPr>
          <p:spPr>
            <a:xfrm>
              <a:off x="3071802" y="1000114"/>
              <a:ext cx="428628" cy="42862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 prstMaterial="softEdge">
              <a:bevelT w="647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27029" y="1010215"/>
              <a:ext cx="367357" cy="348888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 prstMaterial="softEdge">
              <a:bevelT w="647700" h="177800"/>
            </a:sp3d>
          </p:spPr>
          <p:txBody>
            <a:bodyPr wrap="square" rtlCol="0">
              <a:spAutoFit/>
            </a:bodyPr>
            <a:lstStyle/>
            <a:p>
              <a:r>
                <a:rPr sz="3200" b="1" smtClean="0">
                  <a:solidFill>
                    <a:schemeClr val="bg1"/>
                  </a:solidFill>
                </a:rPr>
                <a:t>+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43042" y="250031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─ </a:t>
            </a:r>
            <a:r>
              <a:rPr sz="3200" i="1" smtClean="0">
                <a:solidFill>
                  <a:schemeClr val="bg1"/>
                </a:solidFill>
              </a:rPr>
              <a:t>протон (</a:t>
            </a:r>
            <a:r>
              <a:rPr lang="en-US" sz="3200" i="1" dirty="0" smtClean="0">
                <a:solidFill>
                  <a:schemeClr val="bg1"/>
                </a:solidFill>
              </a:rPr>
              <a:t>p</a:t>
            </a:r>
            <a:r>
              <a:rPr sz="3200" i="1" smtClean="0">
                <a:solidFill>
                  <a:schemeClr val="bg1"/>
                </a:solidFill>
              </a:rPr>
              <a:t>)</a:t>
            </a:r>
            <a:endParaRPr lang="ru-RU" sz="3200" i="1" dirty="0">
              <a:solidFill>
                <a:schemeClr val="bg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643042" y="3429006"/>
            <a:ext cx="3000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3200" i="1" smtClean="0">
                <a:solidFill>
                  <a:prstClr val="white"/>
                </a:solidFill>
              </a:rPr>
              <a:t>─ нейтрон</a:t>
            </a:r>
            <a:r>
              <a:rPr lang="en-US" sz="3200" i="1" dirty="0" smtClean="0">
                <a:solidFill>
                  <a:prstClr val="white"/>
                </a:solidFill>
              </a:rPr>
              <a:t> (n)</a:t>
            </a:r>
            <a:endParaRPr lang="ru-RU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642910" y="214296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5400" i="1" smtClean="0">
                <a:solidFill>
                  <a:srgbClr val="FFFF00"/>
                </a:solidFill>
                <a:latin typeface="+mj-lt"/>
              </a:rPr>
              <a:t>Протонно </a:t>
            </a:r>
            <a:r>
              <a:rPr lang="ru-RU" sz="5400" i="1" dirty="0" smtClean="0">
                <a:solidFill>
                  <a:srgbClr val="FFFF00"/>
                </a:solidFill>
                <a:latin typeface="+mj-lt"/>
              </a:rPr>
              <a:t>–</a:t>
            </a:r>
            <a:r>
              <a:rPr sz="5400" i="1" smtClean="0">
                <a:solidFill>
                  <a:srgbClr val="FFFF00"/>
                </a:solidFill>
                <a:latin typeface="+mj-lt"/>
              </a:rPr>
              <a:t> нейтронная</a:t>
            </a:r>
          </a:p>
          <a:p>
            <a:pPr algn="ctr"/>
            <a:r>
              <a:rPr sz="5400" i="1" smtClean="0">
                <a:solidFill>
                  <a:srgbClr val="FFFF00"/>
                </a:solidFill>
                <a:latin typeface="+mj-lt"/>
              </a:rPr>
              <a:t> модель ядра</a:t>
            </a:r>
            <a:endParaRPr lang="ru-RU" sz="5400" i="1" dirty="0">
              <a:solidFill>
                <a:srgbClr val="FFFF00"/>
              </a:solidFill>
              <a:latin typeface="+mj-lt"/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5429256" y="2214560"/>
            <a:ext cx="2215833" cy="2029352"/>
            <a:chOff x="5429256" y="2214560"/>
            <a:chExt cx="2215833" cy="2029352"/>
          </a:xfrm>
        </p:grpSpPr>
        <p:sp>
          <p:nvSpPr>
            <p:cNvPr id="30" name="Oval 50"/>
            <p:cNvSpPr>
              <a:spLocks noChangeArrowheads="1"/>
            </p:cNvSpPr>
            <p:nvPr/>
          </p:nvSpPr>
          <p:spPr bwMode="auto">
            <a:xfrm>
              <a:off x="6357950" y="2357436"/>
              <a:ext cx="1072825" cy="1029220"/>
            </a:xfrm>
            <a:prstGeom prst="ellipse">
              <a:avLst/>
            </a:prstGeom>
            <a:gradFill rotWithShape="0">
              <a:gsLst>
                <a:gs pos="0">
                  <a:srgbClr val="4F81BD">
                    <a:gamma/>
                    <a:tint val="20000"/>
                    <a:invGamma/>
                  </a:srgbClr>
                </a:gs>
                <a:gs pos="100000">
                  <a:srgbClr val="4F81BD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5929322" y="2214560"/>
              <a:ext cx="1072825" cy="102922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softEdge">
              <a:bevelT w="590550" h="1524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Oval 50"/>
            <p:cNvSpPr>
              <a:spLocks noChangeArrowheads="1"/>
            </p:cNvSpPr>
            <p:nvPr/>
          </p:nvSpPr>
          <p:spPr bwMode="auto">
            <a:xfrm>
              <a:off x="6572264" y="2714626"/>
              <a:ext cx="1072825" cy="102922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softEdge">
              <a:bevelT w="590550" h="1524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Oval 50"/>
            <p:cNvSpPr>
              <a:spLocks noChangeArrowheads="1"/>
            </p:cNvSpPr>
            <p:nvPr/>
          </p:nvSpPr>
          <p:spPr bwMode="auto">
            <a:xfrm>
              <a:off x="6429388" y="3000378"/>
              <a:ext cx="1072825" cy="1029220"/>
            </a:xfrm>
            <a:prstGeom prst="ellipse">
              <a:avLst/>
            </a:prstGeom>
            <a:gradFill rotWithShape="0">
              <a:gsLst>
                <a:gs pos="0">
                  <a:srgbClr val="4F81BD">
                    <a:gamma/>
                    <a:tint val="20000"/>
                    <a:invGamma/>
                  </a:srgbClr>
                </a:gs>
                <a:gs pos="100000">
                  <a:srgbClr val="4F81BD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Oval 50"/>
            <p:cNvSpPr>
              <a:spLocks noChangeArrowheads="1"/>
            </p:cNvSpPr>
            <p:nvPr/>
          </p:nvSpPr>
          <p:spPr bwMode="auto">
            <a:xfrm>
              <a:off x="5429256" y="2643188"/>
              <a:ext cx="1072825" cy="1029220"/>
            </a:xfrm>
            <a:prstGeom prst="ellipse">
              <a:avLst/>
            </a:prstGeom>
            <a:gradFill rotWithShape="0">
              <a:gsLst>
                <a:gs pos="0">
                  <a:srgbClr val="4F81BD">
                    <a:gamma/>
                    <a:tint val="20000"/>
                    <a:invGamma/>
                  </a:srgbClr>
                </a:gs>
                <a:gs pos="100000">
                  <a:srgbClr val="4F81BD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Oval 50"/>
            <p:cNvSpPr>
              <a:spLocks noChangeArrowheads="1"/>
            </p:cNvSpPr>
            <p:nvPr/>
          </p:nvSpPr>
          <p:spPr bwMode="auto">
            <a:xfrm>
              <a:off x="5786446" y="3214692"/>
              <a:ext cx="1072825" cy="102922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softEdge">
              <a:bevelT w="635000" h="1841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Oval 50"/>
            <p:cNvSpPr>
              <a:spLocks noChangeArrowheads="1"/>
            </p:cNvSpPr>
            <p:nvPr/>
          </p:nvSpPr>
          <p:spPr bwMode="auto">
            <a:xfrm>
              <a:off x="6072198" y="2500312"/>
              <a:ext cx="1072825" cy="1029220"/>
            </a:xfrm>
            <a:prstGeom prst="ellipse">
              <a:avLst/>
            </a:prstGeom>
            <a:gradFill rotWithShape="0">
              <a:gsLst>
                <a:gs pos="0">
                  <a:srgbClr val="4F81BD">
                    <a:gamma/>
                    <a:tint val="20000"/>
                    <a:invGamma/>
                  </a:srgbClr>
                </a:gs>
                <a:gs pos="100000">
                  <a:srgbClr val="4F81BD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28" grpId="0" animBg="1"/>
      <p:bldP spid="46" grpId="0"/>
      <p:bldP spid="47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95000"/>
                <a:lumOff val="5000"/>
              </a:schemeClr>
            </a:gs>
            <a:gs pos="50000">
              <a:schemeClr val="bg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928676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 </a:t>
            </a:r>
            <a:r>
              <a:rPr lang="en-US" sz="4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18" y="928676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59000"/>
                    </a:srgbClr>
                  </a:outerShdw>
                </a:effectLst>
              </a:rPr>
              <a:t>≈ 1840 </a:t>
            </a:r>
            <a:r>
              <a:rPr lang="en-U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59000"/>
                    </a:srgbClr>
                  </a:outerShdw>
                </a:effectLst>
              </a:rPr>
              <a:t>m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59000"/>
                    </a:srgbClr>
                  </a:outerShdw>
                </a:effectLst>
              </a:rPr>
              <a:t>e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59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2500312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US" sz="4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US" sz="4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3786196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000100" y="2285998"/>
            <a:ext cx="724600" cy="699392"/>
            <a:chOff x="3071802" y="1000114"/>
            <a:chExt cx="428628" cy="428628"/>
          </a:xfrm>
          <a:scene3d>
            <a:camera prst="orthographicFront">
              <a:rot lat="300000" lon="10799999" rev="10799999"/>
            </a:camera>
            <a:lightRig rig="threePt" dir="t"/>
          </a:scene3d>
        </p:grpSpPr>
        <p:sp>
          <p:nvSpPr>
            <p:cNvPr id="8" name="Овал 7"/>
            <p:cNvSpPr/>
            <p:nvPr/>
          </p:nvSpPr>
          <p:spPr>
            <a:xfrm>
              <a:off x="3071802" y="1000114"/>
              <a:ext cx="428628" cy="42862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 prstMaterial="softEdge">
              <a:bevelT w="4572000" h="336550"/>
              <a:bevelB w="406400" h="311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27029" y="1010215"/>
              <a:ext cx="367357" cy="348888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 prstMaterial="softEdge">
              <a:bevelT w="4572000" h="336550"/>
              <a:bevelB w="406400" h="311150"/>
            </a:sp3d>
          </p:spPr>
          <p:txBody>
            <a:bodyPr wrap="square" rtlCol="0">
              <a:spAutoFit/>
            </a:bodyPr>
            <a:lstStyle/>
            <a:p>
              <a:r>
                <a:rPr sz="3200" b="1" smtClean="0">
                  <a:solidFill>
                    <a:schemeClr val="bg1"/>
                  </a:solidFill>
                </a:rPr>
                <a:t>+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Oval 50"/>
          <p:cNvSpPr>
            <a:spLocks noChangeArrowheads="1"/>
          </p:cNvSpPr>
          <p:nvPr/>
        </p:nvSpPr>
        <p:spPr bwMode="auto">
          <a:xfrm>
            <a:off x="1000100" y="785800"/>
            <a:ext cx="724600" cy="718428"/>
          </a:xfrm>
          <a:prstGeom prst="ellipse">
            <a:avLst/>
          </a:prstGeom>
          <a:gradFill rotWithShape="0">
            <a:gsLst>
              <a:gs pos="0">
                <a:srgbClr val="4F81BD">
                  <a:gamma/>
                  <a:tint val="20000"/>
                  <a:invGamma/>
                </a:srgbClr>
              </a:gs>
              <a:gs pos="100000">
                <a:srgbClr val="4F81BD"/>
              </a:gs>
            </a:gsLst>
            <a:lin ang="2700000" scaled="1"/>
          </a:gra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etal">
            <a:bevelT w="273050"/>
            <a:contourClr>
              <a:srgbClr val="0070C0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285852" y="3929072"/>
            <a:ext cx="142876" cy="142876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2071684"/>
            <a:ext cx="10599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714362"/>
            <a:ext cx="9685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3643320"/>
            <a:ext cx="9252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smtClean="0">
                <a:solidFill>
                  <a:srgbClr val="FFFF00"/>
                </a:solidFill>
                <a:effectLst>
                  <a:outerShdw blurRad="38100" dist="38100" dir="2700000" sx="99000" sy="99000" algn="tl">
                    <a:srgbClr val="000000">
                      <a:alpha val="66000"/>
                    </a:srgbClr>
                  </a:outerShdw>
                </a:effectLst>
              </a:rPr>
              <a:t>m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sx="99000" sy="99000" algn="tl">
                    <a:srgbClr val="000000">
                      <a:alpha val="66000"/>
                    </a:srgbClr>
                  </a:outerShdw>
                </a:effectLst>
              </a:rPr>
              <a:t>e</a:t>
            </a:r>
            <a:endParaRPr sz="2400" dirty="0">
              <a:solidFill>
                <a:srgbClr val="FFFF00"/>
              </a:solidFill>
              <a:effectLst>
                <a:outerShdw blurRad="38100" dist="38100" dir="2700000" sx="99000" sy="99000" algn="tl">
                  <a:srgbClr val="000000">
                    <a:alpha val="66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2143122"/>
            <a:ext cx="7633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3571882"/>
            <a:ext cx="7280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785800"/>
            <a:ext cx="771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38489 0.042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2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-0.22376 " pathEditMode="relative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62188 -0.5308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92 0.06978 " pathEditMode="relative" ptsTypes="AA">
                                      <p:cBhvr>
                                        <p:cTn id="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618 -0.21025 " pathEditMode="relative" ptsTypes="AA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2797E-6 L 0.33802 0.5841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 animBg="1"/>
      <p:bldP spid="11" grpId="0" animBg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10000"/>
              </a:schemeClr>
            </a:gs>
            <a:gs pos="50000">
              <a:schemeClr val="bg2">
                <a:lumMod val="5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Прямая соединительная линия 84"/>
          <p:cNvCxnSpPr/>
          <p:nvPr/>
        </p:nvCxnSpPr>
        <p:spPr>
          <a:xfrm flipV="1">
            <a:off x="1643042" y="1714494"/>
            <a:ext cx="1428760" cy="857256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2143108" y="3357568"/>
            <a:ext cx="857256" cy="428628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1214414" y="2500312"/>
            <a:ext cx="504903" cy="489293"/>
            <a:chOff x="428596" y="4190687"/>
            <a:chExt cx="500066" cy="492950"/>
          </a:xfrm>
        </p:grpSpPr>
        <p:sp>
          <p:nvSpPr>
            <p:cNvPr id="59" name="Овал 58"/>
            <p:cNvSpPr/>
            <p:nvPr/>
          </p:nvSpPr>
          <p:spPr>
            <a:xfrm>
              <a:off x="428596" y="4214824"/>
              <a:ext cx="500066" cy="4688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4269" y="4190687"/>
              <a:ext cx="3805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sz="2400" b="1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+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71472" y="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4800" i="1" smtClean="0">
                <a:solidFill>
                  <a:srgbClr val="FFFF00"/>
                </a:solidFill>
                <a:latin typeface="+mj-lt"/>
              </a:rPr>
              <a:t>Строение атома</a:t>
            </a:r>
            <a:endParaRPr lang="ru-RU" sz="4800" i="1" dirty="0">
              <a:solidFill>
                <a:srgbClr val="FFFF00"/>
              </a:solidFill>
              <a:latin typeface="+mj-lt"/>
            </a:endParaRPr>
          </a:p>
        </p:txBody>
      </p:sp>
      <p:grpSp>
        <p:nvGrpSpPr>
          <p:cNvPr id="55" name="Группа 54"/>
          <p:cNvGrpSpPr/>
          <p:nvPr/>
        </p:nvGrpSpPr>
        <p:grpSpPr>
          <a:xfrm>
            <a:off x="1198290" y="2492330"/>
            <a:ext cx="504903" cy="489293"/>
            <a:chOff x="428596" y="4190687"/>
            <a:chExt cx="500066" cy="492950"/>
          </a:xfrm>
        </p:grpSpPr>
        <p:sp>
          <p:nvSpPr>
            <p:cNvPr id="56" name="Овал 55"/>
            <p:cNvSpPr/>
            <p:nvPr/>
          </p:nvSpPr>
          <p:spPr>
            <a:xfrm>
              <a:off x="428596" y="4214824"/>
              <a:ext cx="500066" cy="4688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4269" y="4190687"/>
              <a:ext cx="3805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sz="2400" b="1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+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428596" y="1714494"/>
            <a:ext cx="2071702" cy="2071702"/>
          </a:xfrm>
          <a:prstGeom prst="ellipse">
            <a:avLst/>
          </a:prstGeom>
          <a:gradFill flip="none" rotWithShape="1">
            <a:gsLst>
              <a:gs pos="29000">
                <a:srgbClr val="00B0F0">
                  <a:shade val="30000"/>
                  <a:satMod val="115000"/>
                  <a:alpha val="1000"/>
                </a:srgbClr>
              </a:gs>
              <a:gs pos="10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  <a:alpha val="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28596" y="1714494"/>
            <a:ext cx="2071702" cy="2071702"/>
          </a:xfrm>
          <a:prstGeom prst="ellipse">
            <a:avLst/>
          </a:prstGeom>
          <a:gradFill flip="none" rotWithShape="1">
            <a:gsLst>
              <a:gs pos="29000">
                <a:srgbClr val="00B0F0">
                  <a:shade val="30000"/>
                  <a:satMod val="115000"/>
                  <a:alpha val="1000"/>
                </a:srgbClr>
              </a:gs>
              <a:gs pos="10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  <a:alpha val="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2970288" y="363757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143240" y="38576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3214678" y="3571882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357554" y="3786196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071802" y="400051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857488" y="38576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3184602" y="3709008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357554" y="3929072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3428992" y="364332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3571868" y="38576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3286116" y="4071948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3071802" y="3929072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/>
          <p:cNvSpPr txBox="1"/>
          <p:nvPr/>
        </p:nvSpPr>
        <p:spPr>
          <a:xfrm>
            <a:off x="3857620" y="3357568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i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легкие электроны, составляющие электронную оболочку атома</a:t>
            </a:r>
            <a:endParaRPr lang="ru-RU" sz="20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571736" y="1928808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000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массивное ядро</a:t>
            </a:r>
            <a:endParaRPr lang="ru-RU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14348" y="1142990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i="1" smtClean="0">
                <a:solidFill>
                  <a:schemeClr val="bg1"/>
                </a:solidFill>
              </a:rPr>
              <a:t>атом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3357554" y="1285866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3357554" y="1428742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4929190" y="857238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0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тяжелые протоны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29190" y="1785932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000" b="1" i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тяжелые нейтроны</a:t>
            </a:r>
            <a:endParaRPr lang="ru-RU" sz="20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flipV="1">
            <a:off x="3643306" y="1142990"/>
            <a:ext cx="1000132" cy="285752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3643306" y="1571618"/>
            <a:ext cx="928694" cy="357190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00679E-6 L 0.20903 -0.229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1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4227E-6 L 0.20608 0.2034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10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68293E-6 L 0.15261 -0.0506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-25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25656E-6 L 0.1559 0.08521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4" grpId="0" animBg="1"/>
      <p:bldP spid="54" grpId="1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/>
      <p:bldP spid="76" grpId="0"/>
      <p:bldP spid="78" grpId="0" animBg="1"/>
      <p:bldP spid="78" grpId="1" animBg="1"/>
      <p:bldP spid="79" grpId="0" animBg="1"/>
      <p:bldP spid="79" grpId="1" animBg="1"/>
      <p:bldP spid="80" grpId="0"/>
      <p:bldP spid="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10000"/>
              </a:schemeClr>
            </a:gs>
            <a:gs pos="50000">
              <a:schemeClr val="bg2">
                <a:lumMod val="5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Прямая соединительная линия 82"/>
          <p:cNvCxnSpPr/>
          <p:nvPr/>
        </p:nvCxnSpPr>
        <p:spPr>
          <a:xfrm>
            <a:off x="2143108" y="3357568"/>
            <a:ext cx="857256" cy="428628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V="1">
            <a:off x="1643042" y="1714494"/>
            <a:ext cx="1428760" cy="857256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7"/>
          <p:cNvGrpSpPr/>
          <p:nvPr/>
        </p:nvGrpSpPr>
        <p:grpSpPr>
          <a:xfrm>
            <a:off x="1214414" y="2500312"/>
            <a:ext cx="504903" cy="489293"/>
            <a:chOff x="428596" y="4190687"/>
            <a:chExt cx="500066" cy="492950"/>
          </a:xfrm>
        </p:grpSpPr>
        <p:sp>
          <p:nvSpPr>
            <p:cNvPr id="59" name="Овал 58"/>
            <p:cNvSpPr/>
            <p:nvPr/>
          </p:nvSpPr>
          <p:spPr>
            <a:xfrm>
              <a:off x="428596" y="4214824"/>
              <a:ext cx="500066" cy="4688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4269" y="4190687"/>
              <a:ext cx="3805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sz="2400" b="1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+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4282" y="0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800" i="1" smtClean="0">
                <a:solidFill>
                  <a:srgbClr val="FFFF00"/>
                </a:solidFill>
                <a:latin typeface="+mj-lt"/>
              </a:rPr>
              <a:t>Распределение заряда в нейтральном атоме</a:t>
            </a:r>
            <a:endParaRPr lang="ru-RU" sz="4800" i="1" dirty="0">
              <a:solidFill>
                <a:srgbClr val="FFFF00"/>
              </a:solidFill>
              <a:latin typeface="+mj-lt"/>
            </a:endParaRPr>
          </a:p>
        </p:txBody>
      </p:sp>
      <p:grpSp>
        <p:nvGrpSpPr>
          <p:cNvPr id="3" name="Группа 54"/>
          <p:cNvGrpSpPr/>
          <p:nvPr/>
        </p:nvGrpSpPr>
        <p:grpSpPr>
          <a:xfrm>
            <a:off x="1198290" y="2492330"/>
            <a:ext cx="504903" cy="489293"/>
            <a:chOff x="428596" y="4190687"/>
            <a:chExt cx="500066" cy="492950"/>
          </a:xfrm>
        </p:grpSpPr>
        <p:sp>
          <p:nvSpPr>
            <p:cNvPr id="56" name="Овал 55"/>
            <p:cNvSpPr/>
            <p:nvPr/>
          </p:nvSpPr>
          <p:spPr>
            <a:xfrm>
              <a:off x="428596" y="4214824"/>
              <a:ext cx="500066" cy="4688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4269" y="4190687"/>
              <a:ext cx="3805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sz="2400" b="1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+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428596" y="1714494"/>
            <a:ext cx="2071702" cy="2071702"/>
          </a:xfrm>
          <a:prstGeom prst="ellipse">
            <a:avLst/>
          </a:prstGeom>
          <a:gradFill flip="none" rotWithShape="1">
            <a:gsLst>
              <a:gs pos="29000">
                <a:srgbClr val="00B0F0">
                  <a:shade val="30000"/>
                  <a:satMod val="115000"/>
                  <a:alpha val="1000"/>
                </a:srgbClr>
              </a:gs>
              <a:gs pos="10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  <a:alpha val="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28596" y="1714494"/>
            <a:ext cx="2071702" cy="2071702"/>
          </a:xfrm>
          <a:prstGeom prst="ellipse">
            <a:avLst/>
          </a:prstGeom>
          <a:gradFill flip="none" rotWithShape="1">
            <a:gsLst>
              <a:gs pos="29000">
                <a:srgbClr val="00B0F0">
                  <a:shade val="30000"/>
                  <a:satMod val="115000"/>
                  <a:alpha val="1000"/>
                </a:srgbClr>
              </a:gs>
              <a:gs pos="10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  <a:alpha val="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2970288" y="363757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143240" y="38576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3214678" y="3571882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357554" y="3786196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071802" y="400051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857488" y="38576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3184602" y="3709008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357554" y="3929072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3428992" y="364332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3571868" y="38576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3286116" y="4071948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3071802" y="3929072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/>
          <p:cNvSpPr txBox="1"/>
          <p:nvPr/>
        </p:nvSpPr>
        <p:spPr>
          <a:xfrm>
            <a:off x="3786182" y="3357568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00325" algn="l"/>
              </a:tabLst>
            </a:pPr>
            <a:r>
              <a:rPr sz="2000" b="1" i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отрицательного заряда определяется числом электронов (</a:t>
            </a:r>
            <a:r>
              <a:rPr lang="en-US" sz="2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sz="2000" b="1" i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0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14348" y="3857634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3357554" y="1285866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3357554" y="1428742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4643438" y="785800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положительного заряда определяется числом протонов (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sz="20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14876" y="2143122"/>
            <a:ext cx="4429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000" b="1" i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нейтроны не имеют заряда</a:t>
            </a:r>
            <a:endParaRPr lang="ru-RU" sz="20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flipV="1">
            <a:off x="3643306" y="1142990"/>
            <a:ext cx="642942" cy="285752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3643306" y="1571618"/>
            <a:ext cx="714380" cy="642942"/>
          </a:xfrm>
          <a:prstGeom prst="line">
            <a:avLst/>
          </a:prstGeom>
          <a:ln w="12700">
            <a:solidFill>
              <a:srgbClr val="FFFF00"/>
            </a:solidFill>
            <a:tailEnd type="stealth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00679E-6 L 0.20903 -0.229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1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4227E-6 L 0.20608 0.2034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10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52887E-6 L 0.11476 -0.0614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3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25656E-6 L 0.11805 0.16271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4" grpId="0" animBg="1"/>
      <p:bldP spid="54" grpId="1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/>
      <p:bldP spid="78" grpId="0" animBg="1"/>
      <p:bldP spid="78" grpId="1" animBg="1"/>
      <p:bldP spid="79" grpId="0" animBg="1"/>
      <p:bldP spid="79" grpId="1" animBg="1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78[1].jpg"/>
          <p:cNvPicPr>
            <a:picLocks noChangeAspect="1"/>
          </p:cNvPicPr>
          <p:nvPr/>
        </p:nvPicPr>
        <p:blipFill>
          <a:blip r:embed="rId2" cstate="print">
            <a:lum bright="10000" contrast="40000"/>
          </a:blip>
          <a:srcRect l="4001" t="12930" r="3990" b="5173"/>
          <a:stretch>
            <a:fillRect/>
          </a:stretch>
        </p:blipFill>
        <p:spPr>
          <a:xfrm>
            <a:off x="5786446" y="-1"/>
            <a:ext cx="3262551" cy="20211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143122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b="1" i="1" smtClean="0">
                <a:solidFill>
                  <a:schemeClr val="bg1"/>
                </a:solidFill>
              </a:rPr>
              <a:t>Заряд  всех  электронов  в  атоме  по  величине  равен заряду  ядра,  поэтому  атом  в целом  электрически  нейтрален.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chemeClr val="bg1">
                <a:lumMod val="65000"/>
                <a:alpha val="85000"/>
              </a:schemeClr>
            </a:gs>
            <a:gs pos="48000">
              <a:schemeClr val="bg2">
                <a:lumMod val="10000"/>
                <a:alpha val="73000"/>
              </a:schemeClr>
            </a:gs>
            <a:gs pos="68000">
              <a:schemeClr val="bg2">
                <a:lumMod val="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0" y="3857634"/>
            <a:ext cx="3714776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марта 1869 г.</a:t>
            </a:r>
          </a:p>
          <a:p>
            <a:pPr>
              <a:buNone/>
            </a:pPr>
            <a:endParaRPr lang="ru-RU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29058" y="0"/>
            <a:ext cx="5000660" cy="342900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зная точно, как  на самом деле устроен атом, великий русский ученый Д.И.Менделеев открыл периодический закон химических элементов </a:t>
            </a:r>
            <a:endParaRPr lang="ru-RU" sz="3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[1]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42217"/>
            <a:ext cx="3714744" cy="5185717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620280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(1834 — 1907 гг.)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-конечная звезда 3">
            <a:hlinkClick r:id="rId3" action="ppaction://hlinksldjump"/>
          </p:cNvPr>
          <p:cNvSpPr/>
          <p:nvPr/>
        </p:nvSpPr>
        <p:spPr>
          <a:xfrm>
            <a:off x="8643966" y="500048"/>
            <a:ext cx="142876" cy="142876"/>
          </a:xfrm>
          <a:prstGeom prst="star4">
            <a:avLst/>
          </a:prstGeom>
          <a:solidFill>
            <a:srgbClr val="ABC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17-1.jpg"/>
          <p:cNvPicPr>
            <a:picLocks noChangeAspect="1"/>
          </p:cNvPicPr>
          <p:nvPr/>
        </p:nvPicPr>
        <p:blipFill>
          <a:blip r:embed="rId4" cstate="print">
            <a:lum bright="-20000" contrast="30000"/>
          </a:blip>
          <a:stretch>
            <a:fillRect/>
          </a:stretch>
        </p:blipFill>
        <p:spPr>
          <a:xfrm>
            <a:off x="0" y="0"/>
            <a:ext cx="9144000" cy="515103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285998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« </a:t>
            </a:r>
            <a:r>
              <a:rPr sz="6000" b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Внизу полным-полно места 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323486" y="571486"/>
            <a:ext cx="2820514" cy="1643074"/>
            <a:chOff x="5500694" y="857238"/>
            <a:chExt cx="2820514" cy="1643074"/>
          </a:xfrm>
        </p:grpSpPr>
        <p:grpSp>
          <p:nvGrpSpPr>
            <p:cNvPr id="13" name="Группа 8"/>
            <p:cNvGrpSpPr/>
            <p:nvPr/>
          </p:nvGrpSpPr>
          <p:grpSpPr>
            <a:xfrm>
              <a:off x="5500694" y="1035851"/>
              <a:ext cx="2820514" cy="995759"/>
              <a:chOff x="5500694" y="656412"/>
              <a:chExt cx="2820514" cy="995759"/>
            </a:xfrm>
          </p:grpSpPr>
          <p:sp>
            <p:nvSpPr>
              <p:cNvPr id="18" name="Овал 17"/>
              <p:cNvSpPr/>
              <p:nvPr/>
            </p:nvSpPr>
            <p:spPr>
              <a:xfrm rot="2219918">
                <a:off x="5749440" y="1152105"/>
                <a:ext cx="2571768" cy="500066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5500694" y="785800"/>
                <a:ext cx="2571768" cy="500066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 rot="19210695">
                <a:off x="5692145" y="656412"/>
                <a:ext cx="2571768" cy="500066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Овал 13"/>
            <p:cNvSpPr/>
            <p:nvPr/>
          </p:nvSpPr>
          <p:spPr>
            <a:xfrm>
              <a:off x="6648339" y="1395855"/>
              <a:ext cx="142876" cy="142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7715272" y="857238"/>
              <a:ext cx="71438" cy="71438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5857884" y="1214428"/>
              <a:ext cx="71438" cy="71438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643834" y="2428874"/>
              <a:ext cx="71438" cy="71438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429256" y="428626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i="1" dirty="0" err="1" smtClean="0">
                <a:solidFill>
                  <a:schemeClr val="bg1"/>
                </a:solidFill>
                <a:latin typeface="+mj-lt"/>
              </a:rPr>
              <a:t>Ричард</a:t>
            </a:r>
            <a:r>
              <a:rPr sz="3600" i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sz="3600" i="1" dirty="0" err="1" smtClean="0">
                <a:solidFill>
                  <a:schemeClr val="bg1"/>
                </a:solidFill>
                <a:latin typeface="+mj-lt"/>
              </a:rPr>
              <a:t>Фей</a:t>
            </a:r>
            <a:r>
              <a:rPr lang="ru-RU" sz="3600" i="1" dirty="0" smtClean="0">
                <a:solidFill>
                  <a:schemeClr val="bg1"/>
                </a:solidFill>
                <a:latin typeface="+mj-lt"/>
              </a:rPr>
              <a:t>нм</a:t>
            </a:r>
            <a:r>
              <a:rPr sz="3600" i="1" dirty="0" err="1" smtClean="0">
                <a:solidFill>
                  <a:schemeClr val="bg1"/>
                </a:solidFill>
                <a:latin typeface="+mj-lt"/>
              </a:rPr>
              <a:t>ан</a:t>
            </a:r>
            <a:endParaRPr lang="ru-RU" sz="360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ndel[1].jp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tretch>
            <a:fillRect/>
          </a:stretch>
        </p:blipFill>
        <p:spPr>
          <a:xfrm>
            <a:off x="-142908" y="0"/>
            <a:ext cx="9286908" cy="53578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6"/>
            <a:ext cx="3071802" cy="857256"/>
          </a:xfrm>
        </p:spPr>
        <p:txBody>
          <a:bodyPr>
            <a:noAutofit/>
          </a:bodyPr>
          <a:lstStyle/>
          <a:p>
            <a:pPr marL="450850" indent="-450850">
              <a:lnSpc>
                <a:spcPct val="70000"/>
              </a:lnSpc>
            </a:pPr>
            <a:r>
              <a:rPr lang="ru-RU" sz="2800" b="1" dirty="0" smtClean="0"/>
              <a:t>№  химического                        элемента </a:t>
            </a:r>
            <a:br>
              <a:rPr lang="ru-RU" sz="2800" b="1" dirty="0" smtClean="0"/>
            </a:br>
            <a:r>
              <a:rPr lang="ru-RU" sz="1800" b="1" dirty="0" smtClean="0"/>
              <a:t>в периодической системе</a:t>
            </a:r>
            <a:endParaRPr lang="ru-RU" sz="1800" b="1" dirty="0"/>
          </a:p>
        </p:txBody>
      </p:sp>
      <p:pic>
        <p:nvPicPr>
          <p:cNvPr id="6" name="Рисунок 5" descr="icon[1]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9762" b="19762"/>
          <a:stretch>
            <a:fillRect/>
          </a:stretch>
        </p:blipFill>
        <p:spPr>
          <a:xfrm>
            <a:off x="7500958" y="-1"/>
            <a:ext cx="1643043" cy="10806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621458" cy="3429000"/>
          </a:xfrm>
        </p:spPr>
        <p:txBody>
          <a:bodyPr>
            <a:normAutofit fontScale="92500" lnSpcReduction="20000"/>
          </a:bodyPr>
          <a:lstStyle/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ru-RU" sz="2000" b="1" i="1" dirty="0" smtClean="0"/>
              <a:t>водород          </a:t>
            </a:r>
            <a:r>
              <a:rPr lang="ru-RU" sz="3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/>
            </a:pPr>
            <a:endParaRPr lang="ru-RU" sz="2000" b="1" dirty="0" smtClean="0"/>
          </a:p>
          <a:p>
            <a:pPr marL="355600" indent="-355600">
              <a:buClr>
                <a:srgbClr val="C00000"/>
              </a:buClr>
              <a:buSzPct val="100000"/>
            </a:pPr>
            <a:endParaRPr lang="ru-RU" sz="2000" b="1" i="1" dirty="0" smtClean="0"/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r>
              <a:rPr lang="ru-RU" sz="2000" b="1" i="1" dirty="0" smtClean="0"/>
              <a:t>гелий            </a:t>
            </a:r>
            <a:r>
              <a:rPr lang="ru-RU" sz="3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endParaRPr lang="ru-RU" sz="2000" b="1" i="1" dirty="0" smtClean="0"/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endParaRPr lang="ru-RU" sz="2000" b="1" i="1" dirty="0" smtClean="0"/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r>
              <a:rPr lang="ru-RU" sz="2000" b="1" i="1" dirty="0" smtClean="0"/>
              <a:t>литий            </a:t>
            </a:r>
            <a:r>
              <a:rPr lang="en-US" sz="3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endParaRPr lang="en-US" sz="2000" b="1" i="1" dirty="0" smtClean="0"/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endParaRPr lang="en-US" sz="2000" b="1" i="1" dirty="0" smtClean="0"/>
          </a:p>
          <a:p>
            <a:pPr marL="355600" indent="-355600">
              <a:buClr>
                <a:srgbClr val="C00000"/>
              </a:buClr>
              <a:buSzPct val="100000"/>
              <a:buFont typeface="+mj-lt"/>
              <a:buAutoNum type="arabicPeriod" startAt="2"/>
            </a:pPr>
            <a:r>
              <a:rPr lang="ru-RU" sz="2000" b="1" i="1" dirty="0" smtClean="0"/>
              <a:t>бериллий     </a:t>
            </a:r>
            <a:r>
              <a:rPr lang="ru-RU" sz="35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/>
              <a:t>     </a:t>
            </a:r>
          </a:p>
          <a:p>
            <a:pPr marL="342900" indent="-342900">
              <a:buClrTx/>
              <a:buSzPct val="100000"/>
              <a:buFont typeface="+mj-lt"/>
              <a:buAutoNum type="arabicPeriod" startAt="2"/>
            </a:pPr>
            <a:endParaRPr lang="ru-RU" sz="2000" b="1" i="1" dirty="0"/>
          </a:p>
        </p:txBody>
      </p:sp>
      <p:sp>
        <p:nvSpPr>
          <p:cNvPr id="18" name="Овал 17"/>
          <p:cNvSpPr/>
          <p:nvPr/>
        </p:nvSpPr>
        <p:spPr>
          <a:xfrm>
            <a:off x="6858016" y="1357304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858016" y="1714494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0" name="Группа 49"/>
          <p:cNvGrpSpPr/>
          <p:nvPr/>
        </p:nvGrpSpPr>
        <p:grpSpPr>
          <a:xfrm>
            <a:off x="3500430" y="1214428"/>
            <a:ext cx="1071570" cy="1000132"/>
            <a:chOff x="3428992" y="1357304"/>
            <a:chExt cx="1071570" cy="1000132"/>
          </a:xfrm>
        </p:grpSpPr>
        <p:sp>
          <p:nvSpPr>
            <p:cNvPr id="7" name="Овал 6"/>
            <p:cNvSpPr/>
            <p:nvPr/>
          </p:nvSpPr>
          <p:spPr>
            <a:xfrm>
              <a:off x="3786182" y="1714494"/>
              <a:ext cx="382057" cy="357190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428992" y="1357304"/>
              <a:ext cx="1071570" cy="1000132"/>
            </a:xfrm>
            <a:prstGeom prst="ellipse">
              <a:avLst/>
            </a:prstGeom>
            <a:noFill/>
            <a:ln w="6350">
              <a:solidFill>
                <a:srgbClr val="0070C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76200" dir="7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3428992" y="1571618"/>
              <a:ext cx="142876" cy="14287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857620" y="1785932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4500562" y="2000246"/>
            <a:ext cx="1071570" cy="1071570"/>
            <a:chOff x="3286116" y="2571750"/>
            <a:chExt cx="1071570" cy="1071570"/>
          </a:xfrm>
        </p:grpSpPr>
        <p:sp>
          <p:nvSpPr>
            <p:cNvPr id="34" name="Овал 33"/>
            <p:cNvSpPr/>
            <p:nvPr/>
          </p:nvSpPr>
          <p:spPr>
            <a:xfrm>
              <a:off x="3786182" y="2928940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786182" y="3071816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3286116" y="2571750"/>
              <a:ext cx="1071570" cy="1071570"/>
              <a:chOff x="4534327" y="2000246"/>
              <a:chExt cx="1071570" cy="107157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4857752" y="2357436"/>
                <a:ext cx="428628" cy="397639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4534327" y="2039951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5072066" y="2000246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4786314" y="2928940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4929190" y="2357436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4892076" y="2505507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3" name="Группа 52"/>
          <p:cNvGrpSpPr/>
          <p:nvPr/>
        </p:nvGrpSpPr>
        <p:grpSpPr>
          <a:xfrm>
            <a:off x="5500694" y="2643188"/>
            <a:ext cx="1485718" cy="1357322"/>
            <a:chOff x="4429124" y="3000378"/>
            <a:chExt cx="1485718" cy="1357322"/>
          </a:xfrm>
        </p:grpSpPr>
        <p:sp>
          <p:nvSpPr>
            <p:cNvPr id="43" name="Овал 42"/>
            <p:cNvSpPr/>
            <p:nvPr/>
          </p:nvSpPr>
          <p:spPr>
            <a:xfrm>
              <a:off x="5214942" y="3429006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2" name="Группа 51"/>
            <p:cNvGrpSpPr/>
            <p:nvPr/>
          </p:nvGrpSpPr>
          <p:grpSpPr>
            <a:xfrm>
              <a:off x="4429124" y="3000378"/>
              <a:ext cx="1485718" cy="1357322"/>
              <a:chOff x="5545591" y="2656909"/>
              <a:chExt cx="1485718" cy="1357322"/>
            </a:xfrm>
          </p:grpSpPr>
          <p:sp>
            <p:nvSpPr>
              <p:cNvPr id="9" name="Овал 8"/>
              <p:cNvSpPr/>
              <p:nvPr/>
            </p:nvSpPr>
            <p:spPr>
              <a:xfrm>
                <a:off x="6051020" y="3059358"/>
                <a:ext cx="552219" cy="527176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5799406" y="2850064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5602549" y="2656909"/>
                <a:ext cx="1428760" cy="135732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6072198" y="3714758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6429388" y="2857502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5545591" y="3324905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Овал 34"/>
              <p:cNvSpPr/>
              <p:nvPr/>
            </p:nvSpPr>
            <p:spPr>
              <a:xfrm>
                <a:off x="6215074" y="3071816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6060322" y="3250504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6215074" y="3357568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6143636" y="3143254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6357950" y="3286130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7" name="Группа 66"/>
          <p:cNvGrpSpPr/>
          <p:nvPr/>
        </p:nvGrpSpPr>
        <p:grpSpPr>
          <a:xfrm>
            <a:off x="6929454" y="3500444"/>
            <a:ext cx="1428760" cy="1380687"/>
            <a:chOff x="3500430" y="3429006"/>
            <a:chExt cx="1428760" cy="1380687"/>
          </a:xfrm>
        </p:grpSpPr>
        <p:sp>
          <p:nvSpPr>
            <p:cNvPr id="47" name="Овал 46"/>
            <p:cNvSpPr/>
            <p:nvPr/>
          </p:nvSpPr>
          <p:spPr>
            <a:xfrm>
              <a:off x="4143372" y="4000510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000496" y="3929072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4143372" y="4214824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5" name="Группа 54"/>
            <p:cNvGrpSpPr/>
            <p:nvPr/>
          </p:nvGrpSpPr>
          <p:grpSpPr>
            <a:xfrm>
              <a:off x="3500430" y="3429006"/>
              <a:ext cx="1428760" cy="1380687"/>
              <a:chOff x="6896587" y="3500444"/>
              <a:chExt cx="1428760" cy="1380687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7339137" y="3989550"/>
                <a:ext cx="570573" cy="511198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7072330" y="3714758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6896587" y="3523809"/>
                <a:ext cx="1428760" cy="135732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7873154" y="4726193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7215206" y="4500576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8036650" y="4000510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7572396" y="3500444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1" name="Овал 40"/>
            <p:cNvSpPr/>
            <p:nvPr/>
          </p:nvSpPr>
          <p:spPr>
            <a:xfrm>
              <a:off x="4214810" y="4214824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286248" y="400051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4071934" y="3929072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000496" y="4071948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286248" y="4071948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013860" y="414393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7286644" y="121442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i="1" smtClean="0"/>
              <a:t>протон</a:t>
            </a:r>
            <a:endParaRPr lang="ru-RU" sz="2000" b="1" i="1" dirty="0"/>
          </a:p>
        </p:txBody>
      </p:sp>
      <p:sp>
        <p:nvSpPr>
          <p:cNvPr id="69" name="TextBox 68"/>
          <p:cNvSpPr txBox="1"/>
          <p:nvPr/>
        </p:nvSpPr>
        <p:spPr>
          <a:xfrm>
            <a:off x="7286644" y="157161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i="1" smtClean="0"/>
              <a:t>нейтрон</a:t>
            </a:r>
            <a:endParaRPr lang="ru-RU" sz="2000" b="1" i="1" dirty="0"/>
          </a:p>
        </p:txBody>
      </p:sp>
      <p:sp>
        <p:nvSpPr>
          <p:cNvPr id="70" name="TextBox 69"/>
          <p:cNvSpPr txBox="1"/>
          <p:nvPr/>
        </p:nvSpPr>
        <p:spPr>
          <a:xfrm>
            <a:off x="3500430" y="214296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4400" b="1" smtClean="0">
                <a:solidFill>
                  <a:srgbClr val="FFC000"/>
                </a:solidFill>
                <a:latin typeface="+mj-lt"/>
              </a:rPr>
              <a:t>Модели атомов</a:t>
            </a:r>
            <a:endParaRPr lang="ru-RU" sz="44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6899378" y="206593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7286644" y="1928808"/>
            <a:ext cx="1643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i="1" smtClean="0"/>
              <a:t>электрон</a:t>
            </a:r>
            <a:endParaRPr lang="ru-RU" sz="20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9" grpId="0" animBg="1"/>
      <p:bldP spid="68" grpId="0"/>
      <p:bldP spid="72" grpId="0" animBg="1"/>
      <p:bldP spid="7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000232" y="2857502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19843" y="2831323"/>
            <a:ext cx="552219" cy="527176"/>
          </a:xfrm>
          <a:prstGeom prst="ellipse">
            <a:avLst/>
          </a:prstGeom>
          <a:solidFill>
            <a:srgbClr val="ABCDF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8229" y="2622029"/>
            <a:ext cx="1071570" cy="1000132"/>
          </a:xfrm>
          <a:prstGeom prst="ellipse">
            <a:avLst/>
          </a:prstGeom>
          <a:noFill/>
          <a:ln w="9525"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76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71372" y="2428874"/>
            <a:ext cx="1428760" cy="1357322"/>
          </a:xfrm>
          <a:prstGeom prst="ellipse">
            <a:avLst/>
          </a:prstGeom>
          <a:noFill/>
          <a:ln w="9525"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76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41021" y="3486723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98211" y="2629467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71736" y="328613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883897" y="2843781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729145" y="3022469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883897" y="3129533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812459" y="2915219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026773" y="3058095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14348" y="1571618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400" b="1" i="1" smtClean="0"/>
              <a:t>нейтральный атом</a:t>
            </a:r>
            <a:endParaRPr lang="ru-RU" sz="24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8596" y="1571618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400" b="1" i="1" smtClean="0"/>
              <a:t>положительный ион</a:t>
            </a:r>
            <a:endParaRPr lang="ru-RU" sz="2400" b="1" i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5929322" y="2428874"/>
            <a:ext cx="1485718" cy="1357322"/>
            <a:chOff x="4429124" y="3000378"/>
            <a:chExt cx="1485718" cy="1357322"/>
          </a:xfrm>
        </p:grpSpPr>
        <p:sp>
          <p:nvSpPr>
            <p:cNvPr id="19" name="Овал 18"/>
            <p:cNvSpPr/>
            <p:nvPr/>
          </p:nvSpPr>
          <p:spPr>
            <a:xfrm>
              <a:off x="5214942" y="3429006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0" name="Группа 51"/>
            <p:cNvGrpSpPr/>
            <p:nvPr/>
          </p:nvGrpSpPr>
          <p:grpSpPr>
            <a:xfrm>
              <a:off x="4429124" y="3000378"/>
              <a:ext cx="1485718" cy="1357322"/>
              <a:chOff x="5545591" y="2656909"/>
              <a:chExt cx="1485718" cy="1357322"/>
            </a:xfrm>
          </p:grpSpPr>
          <p:sp>
            <p:nvSpPr>
              <p:cNvPr id="21" name="Овал 20"/>
              <p:cNvSpPr/>
              <p:nvPr/>
            </p:nvSpPr>
            <p:spPr>
              <a:xfrm>
                <a:off x="6051020" y="3059358"/>
                <a:ext cx="552219" cy="527176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5799406" y="2850064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5602549" y="2656909"/>
                <a:ext cx="1428760" cy="135732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6072198" y="3714758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6429388" y="2857502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5545591" y="3324905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6215074" y="3071816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6060322" y="3250504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6215074" y="3357568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6143636" y="3143254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6357950" y="3286130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2" name="Овал 31"/>
          <p:cNvSpPr/>
          <p:nvPr/>
        </p:nvSpPr>
        <p:spPr>
          <a:xfrm>
            <a:off x="4357686" y="-285770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357818" y="1643056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400" b="1" i="1" smtClean="0"/>
              <a:t>нейтральный атом</a:t>
            </a:r>
            <a:endParaRPr lang="ru-RU" sz="2400" b="1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5000628" y="1643056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400" b="1" i="1" smtClean="0"/>
              <a:t>отрицательный ион</a:t>
            </a:r>
            <a:endParaRPr lang="ru-RU" sz="2400" b="1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500034" y="642924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 протонов </a:t>
            </a:r>
          </a:p>
          <a:p>
            <a:r>
              <a:rPr sz="2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изменилось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Стрелка вправо с вырезом 35"/>
          <p:cNvSpPr/>
          <p:nvPr/>
        </p:nvSpPr>
        <p:spPr>
          <a:xfrm>
            <a:off x="3881929" y="1020906"/>
            <a:ext cx="571504" cy="214314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4786314" y="714362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изменился химический элемент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71604" y="4143386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endParaRPr lang="ru-RU" sz="40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388" y="4143386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endParaRPr lang="ru-RU" sz="40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072330" y="3929072"/>
            <a:ext cx="3273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4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143108" y="4000510"/>
            <a:ext cx="401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36462E-6 C 0.02465 -0.00525 0.04948 -0.0105 0.06875 1.36462E-6 C 0.08802 0.0105 0.10399 0.03272 0.11545 0.06236 C 0.12691 0.092 0.13333 0.13677 0.13767 0.17783 C 0.14201 0.21889 0.14305 0.25995 0.14149 0.30966 C 0.13993 0.35937 0.1342 0.41741 0.12847 0.47576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957 C 0.0323 0.02501 0.06494 0.04014 0.08907 0.05773 C 0.11337 0.07626 0.12205 0.08645 0.14497 0.11825 C 0.16789 0.14943 0.20521 0.20963 0.22657 0.24761 C 0.24792 0.28527 0.25643 0.30318 0.2731 0.34455 C 0.28994 0.38592 0.31563 0.45477 0.32761 0.4946 C 0.33959 0.53504 0.34306 0.55357 0.34462 0.58475 C 0.34619 0.61624 0.34219 0.65977 0.33681 0.682 C 0.33143 0.70423 0.32171 0.71164 0.31216 0.71936 " pathEditMode="relative" rAng="0" ptsTypes="aaaaaaaaA">
                                      <p:cBhvr>
                                        <p:cTn id="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35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/>
      <p:bldP spid="17" grpId="0"/>
      <p:bldP spid="32" grpId="0" animBg="1"/>
      <p:bldP spid="33" grpId="0"/>
      <p:bldP spid="34" grpId="0"/>
      <p:bldP spid="35" grpId="0"/>
      <p:bldP spid="36" grpId="0" animBg="1"/>
      <p:bldP spid="37" grpId="0"/>
      <p:bldP spid="39" grpId="0"/>
      <p:bldP spid="40" grpId="0"/>
      <p:bldP spid="40" grpId="1"/>
      <p:bldP spid="41" grpId="0"/>
      <p:bldP spid="4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249482" y="2266513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642910" y="1857370"/>
            <a:ext cx="1428760" cy="1357322"/>
            <a:chOff x="1271372" y="2428874"/>
            <a:chExt cx="1428760" cy="1357322"/>
          </a:xfrm>
        </p:grpSpPr>
        <p:sp>
          <p:nvSpPr>
            <p:cNvPr id="5" name="Овал 4"/>
            <p:cNvSpPr/>
            <p:nvPr/>
          </p:nvSpPr>
          <p:spPr>
            <a:xfrm>
              <a:off x="1719843" y="2831323"/>
              <a:ext cx="552219" cy="527176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468229" y="2622029"/>
              <a:ext cx="1071570" cy="1000132"/>
            </a:xfrm>
            <a:prstGeom prst="ellipse">
              <a:avLst/>
            </a:prstGeom>
            <a:noFill/>
            <a:ln w="9525">
              <a:solidFill>
                <a:srgbClr val="0070C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76200" dir="78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1271372" y="2428874"/>
              <a:ext cx="1428760" cy="1357322"/>
            </a:xfrm>
            <a:prstGeom prst="ellipse">
              <a:avLst/>
            </a:prstGeom>
            <a:noFill/>
            <a:ln w="9525">
              <a:solidFill>
                <a:srgbClr val="0070C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76200" dir="78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741021" y="3486723"/>
              <a:ext cx="142876" cy="14287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2098211" y="2629467"/>
              <a:ext cx="142876" cy="14287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4714876" y="-357208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91009" y="2390844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45202" y="2557843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38696" y="2486777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364141" y="2450593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376389" y="2332026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7"/>
          <p:cNvGrpSpPr/>
          <p:nvPr/>
        </p:nvGrpSpPr>
        <p:grpSpPr>
          <a:xfrm>
            <a:off x="571472" y="3571882"/>
            <a:ext cx="1485718" cy="1357322"/>
            <a:chOff x="4429124" y="3000378"/>
            <a:chExt cx="1485718" cy="1357322"/>
          </a:xfrm>
        </p:grpSpPr>
        <p:sp>
          <p:nvSpPr>
            <p:cNvPr id="19" name="Овал 18"/>
            <p:cNvSpPr/>
            <p:nvPr/>
          </p:nvSpPr>
          <p:spPr>
            <a:xfrm>
              <a:off x="5214942" y="3429006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51"/>
            <p:cNvGrpSpPr/>
            <p:nvPr/>
          </p:nvGrpSpPr>
          <p:grpSpPr>
            <a:xfrm>
              <a:off x="4429124" y="3000378"/>
              <a:ext cx="1485718" cy="1357322"/>
              <a:chOff x="5545591" y="2656909"/>
              <a:chExt cx="1485718" cy="1357322"/>
            </a:xfrm>
          </p:grpSpPr>
          <p:sp>
            <p:nvSpPr>
              <p:cNvPr id="21" name="Овал 20"/>
              <p:cNvSpPr/>
              <p:nvPr/>
            </p:nvSpPr>
            <p:spPr>
              <a:xfrm>
                <a:off x="6051020" y="3059358"/>
                <a:ext cx="552219" cy="527176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5799406" y="2850064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5602549" y="2656909"/>
                <a:ext cx="1428760" cy="135732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6072198" y="3714758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6429388" y="2857502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5545591" y="3324905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6215074" y="3071816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6060322" y="3250504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6215074" y="3357568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6143636" y="3143254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6357950" y="3286130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2" name="Овал 31"/>
          <p:cNvSpPr/>
          <p:nvPr/>
        </p:nvSpPr>
        <p:spPr>
          <a:xfrm>
            <a:off x="1857356" y="4572014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428860" y="221456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endParaRPr lang="ru-RU" sz="40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57422" y="392907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endParaRPr lang="ru-RU" sz="40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000364" y="3714758"/>
            <a:ext cx="3273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4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928926" y="2071684"/>
            <a:ext cx="401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3571868" y="57148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протона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71868" y="4000510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протона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57884" y="1357304"/>
            <a:ext cx="3143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4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№ 3 </a:t>
            </a:r>
          </a:p>
          <a:p>
            <a:pPr algn="ctr"/>
            <a:endParaRPr sz="2800" b="1" i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sz="3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периодической системе Д.И.Менделеева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71868" y="2285998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протона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571472" y="142858"/>
            <a:ext cx="1485718" cy="1357322"/>
            <a:chOff x="4429124" y="3000378"/>
            <a:chExt cx="1485718" cy="1357322"/>
          </a:xfrm>
        </p:grpSpPr>
        <p:sp>
          <p:nvSpPr>
            <p:cNvPr id="43" name="Овал 42"/>
            <p:cNvSpPr/>
            <p:nvPr/>
          </p:nvSpPr>
          <p:spPr>
            <a:xfrm>
              <a:off x="5214942" y="3429006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4" name="Группа 51"/>
            <p:cNvGrpSpPr/>
            <p:nvPr/>
          </p:nvGrpSpPr>
          <p:grpSpPr>
            <a:xfrm>
              <a:off x="4429124" y="3000378"/>
              <a:ext cx="1485718" cy="1357322"/>
              <a:chOff x="5545591" y="2656909"/>
              <a:chExt cx="1485718" cy="1357322"/>
            </a:xfrm>
          </p:grpSpPr>
          <p:sp>
            <p:nvSpPr>
              <p:cNvPr id="45" name="Овал 44"/>
              <p:cNvSpPr/>
              <p:nvPr/>
            </p:nvSpPr>
            <p:spPr>
              <a:xfrm>
                <a:off x="6051020" y="3059358"/>
                <a:ext cx="552219" cy="527176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5799406" y="2850064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5602549" y="2656909"/>
                <a:ext cx="1428760" cy="135732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>
                <a:off x="6072198" y="3714758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6429388" y="2857502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Овал 49"/>
              <p:cNvSpPr/>
              <p:nvPr/>
            </p:nvSpPr>
            <p:spPr>
              <a:xfrm>
                <a:off x="5545591" y="3324905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6215074" y="3071816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6060322" y="3250504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Овал 52"/>
              <p:cNvSpPr/>
              <p:nvPr/>
            </p:nvSpPr>
            <p:spPr>
              <a:xfrm>
                <a:off x="6215074" y="3357568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Овал 53"/>
              <p:cNvSpPr/>
              <p:nvPr/>
            </p:nvSpPr>
            <p:spPr>
              <a:xfrm>
                <a:off x="6143636" y="3143254"/>
                <a:ext cx="214314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Овал 54"/>
              <p:cNvSpPr/>
              <p:nvPr/>
            </p:nvSpPr>
            <p:spPr>
              <a:xfrm>
                <a:off x="6357950" y="3286130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2357422" y="50004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endParaRPr lang="ru-RU" sz="40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8" name="Прямая со стрелкой 57"/>
          <p:cNvCxnSpPr/>
          <p:nvPr/>
        </p:nvCxnSpPr>
        <p:spPr>
          <a:xfrm>
            <a:off x="5500696" y="928678"/>
            <a:ext cx="1357321" cy="714377"/>
          </a:xfrm>
          <a:prstGeom prst="straightConnector1">
            <a:avLst/>
          </a:prstGeom>
          <a:ln w="19050">
            <a:solidFill>
              <a:srgbClr val="FFC000"/>
            </a:solidFill>
            <a:tailEnd type="stealth" w="lg" len="lg"/>
          </a:ln>
          <a:effectLst>
            <a:outerShdw blurRad="50800" dist="38100" dir="5400000" algn="t" rotWithShape="0">
              <a:prstClr val="black">
                <a:alpha val="6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37" idx="3"/>
          </p:cNvCxnSpPr>
          <p:nvPr/>
        </p:nvCxnSpPr>
        <p:spPr>
          <a:xfrm flipV="1">
            <a:off x="5572132" y="1785932"/>
            <a:ext cx="1285884" cy="730899"/>
          </a:xfrm>
          <a:prstGeom prst="straightConnector1">
            <a:avLst/>
          </a:prstGeom>
          <a:ln w="19050">
            <a:solidFill>
              <a:srgbClr val="FFC000"/>
            </a:solidFill>
            <a:tailEnd type="stealth" w="lg" len="lg"/>
          </a:ln>
          <a:effectLst>
            <a:outerShdw blurRad="50800" dist="38100" dir="5400000" algn="t" rotWithShape="0">
              <a:prstClr val="black">
                <a:alpha val="6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5400000" flipH="1" flipV="1">
            <a:off x="5036347" y="2393155"/>
            <a:ext cx="2286016" cy="1357322"/>
          </a:xfrm>
          <a:prstGeom prst="straightConnector1">
            <a:avLst/>
          </a:prstGeom>
          <a:ln w="19050">
            <a:solidFill>
              <a:srgbClr val="FFC000"/>
            </a:solidFill>
            <a:tailEnd type="stealth" w="lg" len="lg"/>
          </a:ln>
          <a:effectLst>
            <a:outerShdw blurRad="50800" dist="38100" dir="5400000" algn="t" rotWithShape="0">
              <a:prstClr val="black">
                <a:alpha val="6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33" grpId="0"/>
      <p:bldP spid="34" grpId="0"/>
      <p:bldP spid="37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857370"/>
            <a:ext cx="70009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400" b="1" spc="300" smtClean="0">
                <a:solidFill>
                  <a:schemeClr val="bg1"/>
                </a:solidFill>
                <a:latin typeface="+mj-lt"/>
              </a:rPr>
              <a:t>Главной характеристикой химического элемента является число протонов в ядре или заряд ядра.</a:t>
            </a:r>
            <a:endParaRPr lang="ru-RU" sz="4400" b="1" spc="3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Рисунок 3" descr="01[1]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0" y="0"/>
            <a:ext cx="2381250" cy="1704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6"/>
            <a:ext cx="2525150" cy="733806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Условные обозначения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142990"/>
            <a:ext cx="2468880" cy="358217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endParaRPr lang="en-US" sz="54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</a:p>
          <a:p>
            <a:pPr algn="ctr"/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  <a:p>
            <a:pPr algn="ctr"/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715272" y="1571618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15272" y="2857502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86710" y="2000246"/>
            <a:ext cx="142876" cy="1428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143240" y="150018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/>
              <a:t>число протонов в ядре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2714626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/>
              <a:t>число нейтронов в ядре</a:t>
            </a:r>
            <a:endParaRPr lang="ru-RU" sz="2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43240" y="3714758"/>
            <a:ext cx="4500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i="1" smtClean="0"/>
              <a:t>число нуклонов в ядре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A=Z+N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786710" y="4143386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72396" y="4143386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143240" y="1857370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b="1" i="1" smtClean="0"/>
              <a:t>число электронов в нейтральном атоме</a:t>
            </a:r>
            <a:endParaRPr lang="ru-RU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1785932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sz="2400" i="1" smtClean="0">
                <a:solidFill>
                  <a:srgbClr val="FF0000"/>
                </a:solidFill>
              </a:rPr>
              <a:t>зарядовое число)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42913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sz="2400" i="1" smtClean="0">
                <a:solidFill>
                  <a:srgbClr val="FF0000"/>
                </a:solidFill>
              </a:rPr>
              <a:t>массовое число)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286116" y="214296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i="1" smtClean="0">
                <a:solidFill>
                  <a:srgbClr val="FFC000"/>
                </a:solidFill>
                <a:latin typeface="+mj-lt"/>
              </a:rPr>
              <a:t>Частицы</a:t>
            </a:r>
            <a:endParaRPr lang="ru-RU" sz="4000" i="1" dirty="0">
              <a:solidFill>
                <a:srgbClr val="FFC0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/>
      <p:bldP spid="13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72"/>
            <a:ext cx="1714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</a:t>
            </a:r>
            <a:endParaRPr lang="ru-RU" sz="8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214546" y="357172"/>
          <a:ext cx="873125" cy="1500198"/>
        </p:xfrm>
        <a:graphic>
          <a:graphicData uri="http://schemas.openxmlformats.org/presentationml/2006/ole">
            <p:oleObj spid="_x0000_s1026" name="Формула" r:id="rId3" imgW="126720" imgH="22860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286380" y="428610"/>
            <a:ext cx="148790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200" b="1" spc="3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endParaRPr sz="7200" b="1" spc="3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527550" y="2444750"/>
          <a:ext cx="88900" cy="254000"/>
        </p:xfrm>
        <a:graphic>
          <a:graphicData uri="http://schemas.openxmlformats.org/presentationml/2006/ole">
            <p:oleObj spid="_x0000_s1027" name="Формула" r:id="rId4" imgW="88560" imgH="25380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621463" y="428625"/>
          <a:ext cx="546100" cy="1357313"/>
        </p:xfrm>
        <a:graphic>
          <a:graphicData uri="http://schemas.openxmlformats.org/presentationml/2006/ole">
            <p:oleObj spid="_x0000_s1028" name="Формула" r:id="rId5" imgW="114120" imgH="2538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43240" y="1928808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4</a:t>
            </a:r>
            <a:r>
              <a:rPr sz="2800" b="1" i="1" smtClean="0">
                <a:solidFill>
                  <a:srgbClr val="FF00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sz="2800" b="1" i="1" smtClean="0">
                <a:solidFill>
                  <a:srgbClr val="FF00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протона</a:t>
            </a:r>
            <a:endParaRPr lang="ru-RU" sz="2800" b="1" i="1" dirty="0">
              <a:solidFill>
                <a:srgbClr val="FF0000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2357436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4988" lvl="1" indent="-534988"/>
            <a:r>
              <a:rPr lang="en-US" sz="2800" b="1" i="1" dirty="0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4 </a:t>
            </a:r>
            <a:r>
              <a:rPr sz="2800" b="1" i="1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sz="2800" b="1" i="1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электрона в </a:t>
            </a:r>
            <a:endParaRPr lang="en-US" sz="2800" b="1" i="1" dirty="0" smtClean="0">
              <a:solidFill>
                <a:srgbClr val="002060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450850" indent="-450850"/>
            <a:r>
              <a:rPr lang="en-US" sz="2800" b="1" i="1" dirty="0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    </a:t>
            </a:r>
            <a:r>
              <a:rPr sz="2800" b="1" i="1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нейтральном  атоме </a:t>
            </a:r>
            <a:endParaRPr lang="ru-RU" sz="2800" b="1" i="1" dirty="0">
              <a:solidFill>
                <a:srgbClr val="002060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3214692"/>
            <a:ext cx="5643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005C2A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9</a:t>
            </a:r>
            <a:r>
              <a:rPr sz="2800" b="1" i="1" smtClean="0">
                <a:solidFill>
                  <a:srgbClr val="005C2A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   нуклонов в ядре</a:t>
            </a:r>
            <a:endParaRPr lang="ru-RU" sz="2800" b="1" i="1" dirty="0">
              <a:solidFill>
                <a:srgbClr val="005C2A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918" y="3857634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sz="3200" b="1" i="1" smtClean="0">
                <a:solidFill>
                  <a:srgbClr val="005C2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3200" b="1" i="1" dirty="0" smtClean="0">
                <a:solidFill>
                  <a:srgbClr val="008E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─ </a:t>
            </a:r>
            <a:r>
              <a:rPr lang="en-US" sz="32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</a:t>
            </a:r>
            <a:r>
              <a:rPr sz="3200" b="1" i="1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5    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Arial Unicode MS" pitchFamily="34" charset="-128"/>
                <a:cs typeface="Times New Roman" pitchFamily="18" charset="0"/>
              </a:rPr>
              <a:t>нейтрон</a:t>
            </a:r>
            <a:r>
              <a:rPr sz="3200" b="1" i="1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Arial Unicode MS" pitchFamily="34" charset="-128"/>
                <a:cs typeface="Times New Roman" pitchFamily="18" charset="0"/>
              </a:rPr>
              <a:t>ов</a:t>
            </a:r>
            <a:endParaRPr lang="ru-RU" sz="3200" b="1" i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42910" y="2143122"/>
            <a:ext cx="1428760" cy="1380687"/>
            <a:chOff x="3500430" y="3429006"/>
            <a:chExt cx="1428760" cy="1380687"/>
          </a:xfrm>
        </p:grpSpPr>
        <p:sp>
          <p:nvSpPr>
            <p:cNvPr id="13" name="Овал 12"/>
            <p:cNvSpPr/>
            <p:nvPr/>
          </p:nvSpPr>
          <p:spPr>
            <a:xfrm>
              <a:off x="4143372" y="4000510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000496" y="3929072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143372" y="4214824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54"/>
            <p:cNvGrpSpPr/>
            <p:nvPr/>
          </p:nvGrpSpPr>
          <p:grpSpPr>
            <a:xfrm>
              <a:off x="3500430" y="3429006"/>
              <a:ext cx="1428760" cy="1380687"/>
              <a:chOff x="6896587" y="3500444"/>
              <a:chExt cx="1428760" cy="1380687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7339137" y="3989550"/>
                <a:ext cx="570573" cy="511198"/>
              </a:xfrm>
              <a:prstGeom prst="ellipse">
                <a:avLst/>
              </a:prstGeom>
              <a:solidFill>
                <a:srgbClr val="ABCDF3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7072330" y="3714758"/>
                <a:ext cx="1071570" cy="100013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6896587" y="3523809"/>
                <a:ext cx="1428760" cy="1357322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76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7873154" y="4726193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7215206" y="4500576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8036650" y="4000510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7572396" y="3500444"/>
                <a:ext cx="142876" cy="142876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Овал 16"/>
            <p:cNvSpPr/>
            <p:nvPr/>
          </p:nvSpPr>
          <p:spPr>
            <a:xfrm>
              <a:off x="4214810" y="4214824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286248" y="400051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071934" y="3929072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4000496" y="4071948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4286248" y="4071948"/>
              <a:ext cx="214314" cy="21431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013860" y="414393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0"/>
            <a:ext cx="821533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Опредлите состав атомов следующих химических элементов:</a:t>
            </a:r>
          </a:p>
          <a:p>
            <a:endParaRPr sz="3200" b="1" spc="3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1262063" indent="-514350">
              <a:buSzPct val="95000"/>
              <a:buFont typeface="+mj-lt"/>
              <a:buAutoNum type="arabicPeriod"/>
            </a:pPr>
            <a:r>
              <a:rPr lang="en-US" sz="3200" b="1" spc="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spc="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  </a:t>
            </a:r>
            <a:r>
              <a:rPr sz="36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sz="44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4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sz="36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endParaRPr lang="en-US" sz="3600" b="1" spc="3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62063" indent="-514350">
              <a:buSzPct val="95000"/>
              <a:buFont typeface="+mj-lt"/>
              <a:buAutoNum type="arabicPeriod"/>
            </a:pPr>
            <a:r>
              <a:rPr lang="en-US" sz="3600" b="1" spc="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</a:t>
            </a:r>
            <a:r>
              <a:rPr sz="36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sz="24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sz="36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en-US" sz="3600" b="1" spc="3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62063" indent="-514350">
              <a:buSzPct val="95000"/>
              <a:buFont typeface="+mj-lt"/>
              <a:buAutoNum type="arabicPeriod"/>
            </a:pPr>
            <a:r>
              <a:rPr lang="en-US" sz="3600" b="1" spc="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Ag</a:t>
            </a:r>
            <a:r>
              <a:rPr sz="36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sz="24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sz="3600" b="1" spc="3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</a:t>
            </a:r>
            <a:endParaRPr lang="en-US" sz="3600" b="1" spc="3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4143386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i="1" spc="300" smtClean="0">
                <a:solidFill>
                  <a:schemeClr val="bg1"/>
                </a:solidFill>
              </a:rPr>
              <a:t>Определите заряд ядер</a:t>
            </a:r>
            <a:endParaRPr lang="ru-RU" sz="2800" b="1" i="1" spc="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8"/>
            <a:ext cx="7929618" cy="4031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sz="3200" b="1" i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Домашнее задание:</a:t>
            </a:r>
          </a:p>
          <a:p>
            <a:endParaRPr sz="3200" b="1" i="1" cap="all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b="1" i="1" cap="all" spc="3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§ 30 </a:t>
            </a:r>
            <a:r>
              <a:rPr lang="ru-RU" sz="3200" b="1" i="1" spc="3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учебника; ответить на вопросы, выполнить упражнения к параграфу.</a:t>
            </a:r>
          </a:p>
          <a:p>
            <a:pPr marL="514350" indent="-514350"/>
            <a:endParaRPr lang="ru-RU" sz="3200" b="1" i="1" spc="30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  <a:p>
            <a:pPr marL="514350" indent="-514350">
              <a:buFont typeface="+mj-lt"/>
              <a:buAutoNum type="arabicPeriod" startAt="2"/>
            </a:pPr>
            <a:r>
              <a:rPr sz="3200" b="1" i="1" cap="all" spc="30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№ 1218, 1219 </a:t>
            </a:r>
            <a:r>
              <a:rPr lang="ru-RU" sz="3200" b="1" i="1" spc="3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сборника задач </a:t>
            </a:r>
            <a:r>
              <a:rPr lang="ru-RU" sz="3200" b="1" i="1" spc="30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В.И.Лукашика</a:t>
            </a:r>
            <a:r>
              <a:rPr lang="ru-RU" sz="3200" b="1" i="1" spc="3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.</a:t>
            </a:r>
            <a:endParaRPr lang="ru-RU" sz="3200" b="1" i="1" cap="all" spc="3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285998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« </a:t>
            </a:r>
            <a:r>
              <a:rPr sz="6000" b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Внизу полным-полно места 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6323486" y="571486"/>
            <a:ext cx="2820514" cy="1643074"/>
            <a:chOff x="5500694" y="857238"/>
            <a:chExt cx="2820514" cy="1643074"/>
          </a:xfrm>
        </p:grpSpPr>
        <p:grpSp>
          <p:nvGrpSpPr>
            <p:cNvPr id="4" name="Группа 8"/>
            <p:cNvGrpSpPr/>
            <p:nvPr/>
          </p:nvGrpSpPr>
          <p:grpSpPr>
            <a:xfrm>
              <a:off x="5500694" y="1035851"/>
              <a:ext cx="2820514" cy="995759"/>
              <a:chOff x="5500694" y="656412"/>
              <a:chExt cx="2820514" cy="995759"/>
            </a:xfrm>
          </p:grpSpPr>
          <p:sp>
            <p:nvSpPr>
              <p:cNvPr id="18" name="Овал 17"/>
              <p:cNvSpPr/>
              <p:nvPr/>
            </p:nvSpPr>
            <p:spPr>
              <a:xfrm rot="2219918">
                <a:off x="5749440" y="1152105"/>
                <a:ext cx="2571768" cy="500066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5500694" y="785800"/>
                <a:ext cx="2571768" cy="500066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 rot="19210695">
                <a:off x="5692145" y="656412"/>
                <a:ext cx="2571768" cy="500066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Овал 13"/>
            <p:cNvSpPr/>
            <p:nvPr/>
          </p:nvSpPr>
          <p:spPr>
            <a:xfrm>
              <a:off x="6648339" y="1395855"/>
              <a:ext cx="142876" cy="142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7715272" y="857238"/>
              <a:ext cx="71438" cy="71438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5857884" y="1214428"/>
              <a:ext cx="71438" cy="71438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643834" y="2428874"/>
              <a:ext cx="71438" cy="71438"/>
            </a:xfrm>
            <a:prstGeom prst="ellipse">
              <a:avLst/>
            </a:prstGeom>
            <a:solidFill>
              <a:srgbClr val="ABCDF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643570" y="428626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i="1" dirty="0" err="1" smtClean="0">
                <a:solidFill>
                  <a:schemeClr val="bg1"/>
                </a:solidFill>
                <a:latin typeface="+mj-lt"/>
              </a:rPr>
              <a:t>Ричард</a:t>
            </a:r>
            <a:r>
              <a:rPr sz="3600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sz="3600" i="1" dirty="0" err="1" smtClean="0">
                <a:solidFill>
                  <a:schemeClr val="bg1"/>
                </a:solidFill>
                <a:latin typeface="+mj-lt"/>
              </a:rPr>
              <a:t>Фейнман</a:t>
            </a:r>
            <a:endParaRPr lang="ru-RU" sz="360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214282" y="2357436"/>
            <a:ext cx="8715436" cy="12550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extLst/>
          </a:lstStyle>
          <a:p>
            <a:pPr algn="ctr"/>
            <a:r>
              <a:rPr lang="ru-RU" sz="8000" i="1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Строение атома</a:t>
            </a:r>
            <a:br>
              <a:rPr lang="ru-RU" sz="8000" i="1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</a:br>
            <a:endParaRPr lang="ru-RU" sz="8000" i="1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istema[1]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3943171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К</a:t>
            </a:r>
            <a:r>
              <a:rPr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осмос находится не только вокруг,</a:t>
            </a:r>
          </a:p>
          <a:p>
            <a:r>
              <a:rPr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но и внутри нас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76200" cap="flat" cmpd="sng" algn="ctr">
            <a:solidFill>
              <a:schemeClr val="accent4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>
            <a:extLst/>
          </a:lstStyle>
          <a:p>
            <a:endParaRPr lang="ru-RU"/>
          </a:p>
        </p:txBody>
      </p:sp>
      <p:sp>
        <p:nvSpPr>
          <p:cNvPr id="3" name="Shape 2"/>
          <p:cNvSpPr txBox="1">
            <a:spLocks noChangeArrowheads="1"/>
          </p:cNvSpPr>
          <p:nvPr/>
        </p:nvSpPr>
        <p:spPr>
          <a:xfrm>
            <a:off x="685800" y="285750"/>
            <a:ext cx="7772400" cy="838200"/>
          </a:xfrm>
          <a:prstGeom prst="rect">
            <a:avLst/>
          </a:prstGeom>
        </p:spPr>
        <p:txBody>
          <a:bodyPr>
            <a:normAutofit fontScale="98000"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kumimoji="0" lang="ru-RU" sz="2041" b="0" i="0" u="none" strike="noStrike" kern="1200" cap="none" spc="0" normalizeH="0" baseline="0">
                <a:ln>
                  <a:noFill/>
                </a:ln>
                <a:solidFill>
                  <a:srgbClr val="DDDDDD">
                    <a:alpha val="100000"/>
                  </a:srgb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Тестовое изображение (16:9)</a:t>
            </a:r>
            <a:endParaRPr kumimoji="0" lang="ru-RU" sz="4898" b="0" i="0" u="none" strike="noStrike" kern="1200" cap="none" spc="0" normalizeH="0" baseline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1143000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ru-RU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001000" y="0"/>
            <a:ext cx="0" cy="514350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ru-RU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0" y="4780298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accent4">
                <a:shade val="75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ru-RU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276600" y="1352550"/>
            <a:ext cx="2590800" cy="2588406"/>
          </a:xfrm>
          <a:prstGeom prst="ellips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>
            <a:noAutofit/>
          </a:bodyPr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DDDDDD">
                    <a:alpha val="100000"/>
                  </a:srgbClr>
                </a:solidFill>
              </a:rPr>
              <a:t>Проверка фактора сжатия</a:t>
            </a:r>
            <a:endParaRPr lang="ru-RU" sz="400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>
              <a:solidFill>
                <a:srgbClr val="DDDDDD">
                  <a:alpha val="100000"/>
                </a:srgb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solidFill>
                  <a:srgbClr val="DDDDDD">
                    <a:alpha val="100000"/>
                  </a:srgbClr>
                </a:solidFill>
              </a:rPr>
              <a:t>(должно выглядеть круглым)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81000" y="4780299"/>
            <a:ext cx="533400" cy="24424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anchor="t" compatLnSpc="1">
            <a:spAutoFit/>
          </a:bodyPr>
          <a:lstStyle>
            <a:extLst/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ru-RU" sz="1000" b="1" smtClean="0">
                <a:solidFill>
                  <a:schemeClr val="accent1"/>
                </a:solidFill>
                <a:latin typeface="Arial"/>
              </a:rPr>
              <a:t>16x9</a:t>
            </a:r>
            <a:endParaRPr lang="ru-RU" sz="1000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1143000" y="4399651"/>
            <a:ext cx="6858000" cy="0"/>
          </a:xfrm>
          <a:prstGeom prst="line">
            <a:avLst/>
          </a:prstGeom>
          <a:noFill/>
          <a:ln w="28575" cap="flat" cmpd="sng" algn="ctr">
            <a:solidFill>
              <a:schemeClr val="accent4">
                <a:shade val="75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ru-RU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371600" y="4399651"/>
            <a:ext cx="533400" cy="24424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anchor="t" compatLnSpc="1">
            <a:spAutoFit/>
          </a:bodyPr>
          <a:lstStyle>
            <a:extLst/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ru-RU" sz="1000" b="1">
                <a:solidFill>
                  <a:schemeClr val="accent1"/>
                </a:solidFill>
                <a:latin typeface="Arial"/>
              </a:rPr>
              <a:t>4x3</a:t>
            </a:r>
            <a:endParaRPr lang="ru-RU" sz="1000">
              <a:solidFill>
                <a:schemeClr val="accent1"/>
              </a:solidFill>
              <a:latin typeface="Arial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>
                <a:lumMod val="85000"/>
                <a:lumOff val="15000"/>
                <a:alpha val="59000"/>
              </a:schemeClr>
            </a:gs>
            <a:gs pos="90000">
              <a:schemeClr val="bg2">
                <a:lumMod val="50000"/>
              </a:schemeClr>
            </a:gs>
            <a:gs pos="49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072505" y="1502223"/>
            <a:ext cx="2786082" cy="271464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21599973" rev="0"/>
            </a:camera>
            <a:lightRig rig="balanced" dir="t">
              <a:rot lat="0" lon="0" rev="8400000"/>
            </a:lightRig>
          </a:scene3d>
          <a:sp3d extrusionH="1206500">
            <a:bevelT w="1206500" h="508000"/>
            <a:bevelB w="15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/>
          <p:cNvSpPr/>
          <p:nvPr/>
        </p:nvSpPr>
        <p:spPr>
          <a:xfrm>
            <a:off x="6072198" y="1500180"/>
            <a:ext cx="2765615" cy="2718161"/>
          </a:xfrm>
          <a:prstGeom prst="plus">
            <a:avLst>
              <a:gd name="adj" fmla="val 44899"/>
            </a:avLst>
          </a:prstGeom>
          <a:gradFill flip="none" rotWithShape="1">
            <a:gsLst>
              <a:gs pos="100000">
                <a:schemeClr val="accent6">
                  <a:lumMod val="20000"/>
                  <a:lumOff val="80000"/>
                </a:schemeClr>
              </a:gs>
              <a:gs pos="93000">
                <a:schemeClr val="accent6">
                  <a:lumMod val="40000"/>
                  <a:lumOff val="60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  <a:gs pos="66000">
                <a:schemeClr val="accent6">
                  <a:lumMod val="75000"/>
                </a:schemeClr>
              </a:gs>
              <a:gs pos="76000">
                <a:schemeClr val="accent6">
                  <a:lumMod val="75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</a:gsLst>
            <a:lin ang="66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15447" y="1930851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144207" y="1859413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001199" y="2359479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429695" y="2573793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215645" y="3073859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286951" y="2859545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858455" y="2288041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72703" y="1859413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01265" y="3359611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644009" y="3145297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001331" y="3645363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358521" y="2573793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929761" y="3645363"/>
            <a:ext cx="142876" cy="142876"/>
          </a:xfrm>
          <a:prstGeom prst="ellipse">
            <a:avLst/>
          </a:prstGeom>
          <a:solidFill>
            <a:srgbClr val="00006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1903 г. </a:t>
            </a:r>
          </a:p>
          <a:p>
            <a:pPr algn="ctr"/>
            <a:r>
              <a:rPr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Джозеф Джон Томсон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714612" y="1214428"/>
            <a:ext cx="34290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sz="2000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высказал предположение о том, что атом представляет собой сгусток положительно заряженной материи, внутри которого равномерно распределены электроны (кексовая модель). </a:t>
            </a:r>
            <a:endParaRPr sz="48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5" name="Рисунок 24" descr="thomson_j[1]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0" y="1142990"/>
            <a:ext cx="2714612" cy="400051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1357304"/>
            <a:ext cx="5576870" cy="1255014"/>
          </a:xfrm>
          <a:scene3d>
            <a:camera prst="orthographicFront"/>
            <a:lightRig rig="threePt" dir="t">
              <a:rot lat="0" lon="0" rev="480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/>
            <a:r>
              <a:rPr lang="ru-RU" sz="7200" dirty="0" smtClean="0"/>
              <a:t>Эрнест Резерфорд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642924"/>
            <a:ext cx="5572164" cy="64294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В 1910 – 1911 годах английский физик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3758505"/>
            <a:ext cx="592932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sz="2800" b="1" i="1" smtClean="0">
                <a:solidFill>
                  <a:schemeClr val="accent6">
                    <a:lumMod val="50000"/>
                  </a:schemeClr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поставил опыты по исследованию состава и строения атома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8" name="Рисунок 7" descr="Image5[1].gif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0" y="0"/>
            <a:ext cx="3286116" cy="51435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0000"/>
            </a:gs>
            <a:gs pos="55000">
              <a:srgbClr val="7E3F00">
                <a:alpha val="76000"/>
              </a:srgbClr>
            </a:gs>
            <a:gs pos="63000">
              <a:srgbClr val="7E3F00">
                <a:alpha val="73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установки опыта Резерфорда</a:t>
            </a:r>
            <a:endParaRPr lang="ru-RU" dirty="0"/>
          </a:p>
        </p:txBody>
      </p:sp>
      <p:pic>
        <p:nvPicPr>
          <p:cNvPr id="6" name="Содержимое 5" descr="list_3_clip_image001[1]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10000" contrast="40000"/>
          </a:blip>
          <a:stretch>
            <a:fillRect/>
          </a:stretch>
        </p:blipFill>
        <p:spPr>
          <a:xfrm>
            <a:off x="1714480" y="1142990"/>
            <a:ext cx="5715040" cy="400051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6116" y="1357304"/>
            <a:ext cx="1214446" cy="228601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noFill/>
          </a:ln>
          <a:scene3d>
            <a:camera prst="isometricOffAxis1Left">
              <a:rot lat="1079999" lon="3840000" rev="0"/>
            </a:camera>
            <a:lightRig rig="threePt" dir="t">
              <a:rot lat="0" lon="0" rev="7200000"/>
            </a:lightRig>
          </a:scene3d>
          <a:sp3d extrusionH="38100" prstMaterial="flat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714348" y="2500312"/>
            <a:ext cx="459562" cy="142876"/>
            <a:chOff x="928662" y="2500312"/>
            <a:chExt cx="459562" cy="142876"/>
          </a:xfrm>
        </p:grpSpPr>
        <p:sp>
          <p:nvSpPr>
            <p:cNvPr id="4" name="Блок-схема: сохраненные данные 3"/>
            <p:cNvSpPr/>
            <p:nvPr/>
          </p:nvSpPr>
          <p:spPr>
            <a:xfrm>
              <a:off x="928662" y="2500312"/>
              <a:ext cx="428628" cy="142876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285852" y="2500312"/>
              <a:ext cx="102372" cy="1428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715008" y="500048"/>
            <a:ext cx="3643338" cy="421484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 w="12700">
            <a:noFill/>
          </a:ln>
          <a:scene3d>
            <a:camera prst="isometricOffAxis1Left"/>
            <a:lightRig rig="balanced" dir="t">
              <a:rot lat="0" lon="0" rev="2400000"/>
            </a:lightRig>
          </a:scene3d>
          <a:sp3d extrusionH="44450" contourW="6350" prstMaterial="matte">
            <a:extrusionClr>
              <a:schemeClr val="bg1">
                <a:lumMod val="85000"/>
              </a:schemeClr>
            </a:extrusionClr>
            <a:contourClr>
              <a:schemeClr val="tx1">
                <a:lumMod val="65000"/>
                <a:lumOff val="3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74391" y="2060183"/>
            <a:ext cx="142876" cy="1428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215206" y="4143386"/>
            <a:ext cx="142876" cy="1428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72330" y="1357304"/>
            <a:ext cx="142876" cy="1428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71538" y="2500312"/>
            <a:ext cx="142876" cy="1428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71538" y="2500312"/>
            <a:ext cx="142876" cy="1428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000100" y="2500312"/>
            <a:ext cx="142876" cy="1428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7158" y="2857502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 smtClean="0">
                <a:solidFill>
                  <a:schemeClr val="bg1"/>
                </a:solidFill>
              </a:rPr>
              <a:t>α</a:t>
            </a:r>
            <a:r>
              <a:rPr sz="2000" i="1" smtClean="0">
                <a:solidFill>
                  <a:schemeClr val="bg1"/>
                </a:solidFill>
              </a:rPr>
              <a:t>-частицы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16" y="500048"/>
            <a:ext cx="1624593" cy="523220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sz="2800" b="1" i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экран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438 0.08123 C -0.56546 0.08308 -0.44653 0.08493 -0.37691 0.084 C -0.3073 0.08308 -0.30486 0.08123 -0.26632 0.07598 C -0.22778 0.07072 -0.17761 0.0593 -0.14549 0.05219 C -0.11337 0.04509 -0.09861 0.04169 -0.07379 0.03336 C -0.04896 0.02502 -0.00903 0.0068 0.00382 0.00155 " pathEditMode="relative" rAng="0" ptsTypes="aaaaaA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" y="-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xit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431 -0.32366 C -0.56007 -0.32582 -0.44549 -0.32767 -0.37917 -0.32366 C -0.31285 -0.31933 -0.30643 -0.31007 -0.27622 -0.29741 C -0.24584 -0.28475 -0.22101 -0.26622 -0.19757 -0.24769 C -0.17413 -0.22885 -0.15695 -0.2097 -0.13472 -0.18561 C -0.11198 -0.16121 -0.08247 -0.12724 -0.06285 -0.10253 C -0.0434 -0.07752 -0.02795 -0.05281 -0.01754 -0.03583 C -0.00712 -0.01884 -0.00295 -0.00618 1.94444E-6 1.90241E-6 " pathEditMode="relative" rAng="0" ptsTypes="aaaaaaaA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9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497 0.21217 C -0.53958 0.21464 -0.43438 0.21742 -0.35764 0.20939 C -0.28073 0.20167 -0.22934 0.18314 -0.18368 0.16585 C -0.13872 0.14855 -0.11024 0.12817 -0.08351 0.10624 C -0.0566 0.08401 -0.03767 0.05312 -0.02379 0.03521 C -0.01024 0.0173 -0.00399 0.00556 1.11111E-6 -2.65596E-6 " pathEditMode="relative" rAng="0" ptsTypes="aaaaaA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9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1579 0.00742 0.23159 0.01483 0.29479 0 C 0.35798 -0.01482 0.35729 -0.04663 0.37934 -0.08894 C 0.40138 -0.13125 0.41579 -0.20939 0.4276 -0.25447 C 0.43941 -0.29987 0.44253 -0.32211 0.45 -0.36195 C 0.45746 -0.40179 0.46458 -0.44379 0.47239 -0.49382 C 0.4802 -0.54385 0.49253 -0.63434 0.49652 -0.66244 " pathEditMode="relative" ptsTypes="aaaaaaA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1701 -0.00772 0.23403 -0.01544 0.28976 -0.00617 C 0.34549 0.00309 0.32622 0.01637 0.33455 0.05528 C 0.34288 0.0942 0.34097 0.15812 0.33976 0.22699 C 0.33854 0.29586 0.3349 0.38326 0.3276 0.46912 C 0.32031 0.55497 0.30208 0.69673 0.29653 0.74213 " pathEditMode="relative" ptsTypes="aaaaaA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1.16739E-6 C 0.121 0.00216 0.24809 0.00463 0.29184 -0.00618 C 0.33559 -0.01699 0.27257 -0.04756 0.25694 -0.06455 C 0.24114 -0.08153 0.26875 -0.05497 0.19687 -0.10747 C 0.125 -0.15998 -0.11198 -0.33508 -0.17413 -0.38048 " pathEditMode="relative" rAng="0" ptsTypes="aaaaA">
                                      <p:cBhvr>
                                        <p:cTn id="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3" animBg="1"/>
      <p:bldP spid="12" grpId="4" animBg="1"/>
      <p:bldP spid="12" grpId="5" animBg="1"/>
      <p:bldP spid="12" grpId="6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0000"/>
            </a:gs>
            <a:gs pos="55000">
              <a:srgbClr val="7E3F00">
                <a:alpha val="76000"/>
              </a:srgbClr>
            </a:gs>
            <a:gs pos="63000">
              <a:srgbClr val="7E3F00">
                <a:alpha val="73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spc="300" dirty="0" smtClean="0">
                <a:solidFill>
                  <a:srgbClr val="FFD53B"/>
                </a:solidFill>
                <a:latin typeface="+mn-lt"/>
              </a:rPr>
              <a:t>Распределение ударов </a:t>
            </a:r>
            <a:r>
              <a:rPr lang="el-GR" sz="2800" i="1" spc="300" dirty="0" smtClean="0">
                <a:solidFill>
                  <a:srgbClr val="FFD53B"/>
                </a:solidFill>
                <a:latin typeface="+mn-lt"/>
              </a:rPr>
              <a:t>α</a:t>
            </a:r>
            <a:r>
              <a:rPr lang="ru-RU" sz="2800" i="1" spc="300" dirty="0" smtClean="0">
                <a:solidFill>
                  <a:srgbClr val="FFD53B"/>
                </a:solidFill>
                <a:latin typeface="+mn-lt"/>
              </a:rPr>
              <a:t>-частиц на регистрирующих экранах</a:t>
            </a:r>
            <a:endParaRPr lang="ru-RU" sz="2800" i="1" spc="300" dirty="0">
              <a:solidFill>
                <a:srgbClr val="FFD53B"/>
              </a:solidFill>
              <a:latin typeface="+mn-lt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rot="364196">
            <a:off x="1416370" y="1564052"/>
            <a:ext cx="3571900" cy="317172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 w="12700">
            <a:noFill/>
          </a:ln>
          <a:scene3d>
            <a:camera prst="isometricOffAxis1Left">
              <a:rot lat="1287650" lon="2869656" rev="326523"/>
            </a:camera>
            <a:lightRig rig="balanced" dir="t">
              <a:rot lat="0" lon="0" rev="2400000"/>
            </a:lightRig>
          </a:scene3d>
          <a:sp3d extrusionH="44450" contourW="6350" prstMaterial="matte">
            <a:extrusionClr>
              <a:schemeClr val="bg1">
                <a:lumMod val="85000"/>
              </a:schemeClr>
            </a:extrusionClr>
            <a:contourClr>
              <a:schemeClr val="tx1">
                <a:lumMod val="65000"/>
                <a:lumOff val="3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/>
          </a:p>
        </p:txBody>
      </p:sp>
      <p:sp>
        <p:nvSpPr>
          <p:cNvPr id="9" name="Содержимое 7"/>
          <p:cNvSpPr txBox="1">
            <a:spLocks/>
          </p:cNvSpPr>
          <p:nvPr/>
        </p:nvSpPr>
        <p:spPr>
          <a:xfrm rot="368035">
            <a:off x="4939252" y="1610834"/>
            <a:ext cx="3571900" cy="305395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 w="12700" cap="flat" cmpd="thickThin" algn="ctr">
            <a:noFill/>
            <a:prstDash val="solid"/>
          </a:ln>
          <a:scene3d>
            <a:camera prst="isometricOffAxis1Left">
              <a:rot lat="1287650" lon="2869656" rev="326523"/>
            </a:camera>
            <a:lightRig rig="balanced" dir="t">
              <a:rot lat="0" lon="0" rev="2400000"/>
            </a:lightRig>
          </a:scene3d>
          <a:sp3d extrusionH="44450" contourW="6350" prstMaterial="matte">
            <a:extrusionClr>
              <a:schemeClr val="bg1">
                <a:lumMod val="85000"/>
              </a:schemeClr>
            </a:extrusionClr>
            <a:contourClr>
              <a:schemeClr val="tx1">
                <a:lumMod val="65000"/>
                <a:lumOff val="3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54864" tIns="91440" rtlCol="0" anchor="ctr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4" name="Группа 53"/>
          <p:cNvGrpSpPr/>
          <p:nvPr/>
        </p:nvGrpSpPr>
        <p:grpSpPr>
          <a:xfrm rot="915848">
            <a:off x="2751550" y="2997869"/>
            <a:ext cx="571504" cy="357190"/>
            <a:chOff x="1071538" y="4000510"/>
            <a:chExt cx="571504" cy="357190"/>
          </a:xfrm>
          <a:scene3d>
            <a:camera prst="isometricLeftDown"/>
            <a:lightRig rig="threePt" dir="t"/>
          </a:scene3d>
        </p:grpSpPr>
        <p:grpSp>
          <p:nvGrpSpPr>
            <p:cNvPr id="24" name="Группа 23"/>
            <p:cNvGrpSpPr/>
            <p:nvPr/>
          </p:nvGrpSpPr>
          <p:grpSpPr>
            <a:xfrm>
              <a:off x="1214414" y="4000510"/>
              <a:ext cx="428628" cy="357190"/>
              <a:chOff x="500034" y="2428874"/>
              <a:chExt cx="1143008" cy="928694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714348" y="2928940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1000100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928662" y="3071816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928662" y="2500312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1214414" y="2928940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1214414" y="2643188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1142975" y="3143255"/>
                <a:ext cx="214315" cy="214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714349" y="3143255"/>
                <a:ext cx="214315" cy="214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500034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714348" y="242887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1142976" y="242887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1428728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857224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9" name="Группа 38"/>
            <p:cNvGrpSpPr/>
            <p:nvPr/>
          </p:nvGrpSpPr>
          <p:grpSpPr>
            <a:xfrm>
              <a:off x="1071538" y="4000510"/>
              <a:ext cx="428628" cy="357190"/>
              <a:chOff x="500034" y="2428874"/>
              <a:chExt cx="1143008" cy="928694"/>
            </a:xfrm>
          </p:grpSpPr>
          <p:sp>
            <p:nvSpPr>
              <p:cNvPr id="40" name="Овал 39"/>
              <p:cNvSpPr/>
              <p:nvPr/>
            </p:nvSpPr>
            <p:spPr>
              <a:xfrm>
                <a:off x="714348" y="2928940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1000100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928662" y="3071816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Овал 42"/>
              <p:cNvSpPr/>
              <p:nvPr/>
            </p:nvSpPr>
            <p:spPr>
              <a:xfrm>
                <a:off x="928662" y="2500312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1214414" y="2928940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1214414" y="2643188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1142976" y="314325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714348" y="314325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>
                <a:off x="500034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714348" y="242887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Овал 49"/>
              <p:cNvSpPr/>
              <p:nvPr/>
            </p:nvSpPr>
            <p:spPr>
              <a:xfrm>
                <a:off x="1142976" y="242887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1428728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857224" y="2786064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70" name="Группа 69"/>
          <p:cNvGrpSpPr/>
          <p:nvPr/>
        </p:nvGrpSpPr>
        <p:grpSpPr>
          <a:xfrm rot="843660">
            <a:off x="5715008" y="2428874"/>
            <a:ext cx="1928826" cy="1571636"/>
            <a:chOff x="-1816598" y="857238"/>
            <a:chExt cx="5602780" cy="4714889"/>
          </a:xfrm>
          <a:scene3d>
            <a:camera prst="isometricLeftDown"/>
            <a:lightRig rig="threePt" dir="t"/>
          </a:scene3d>
        </p:grpSpPr>
        <p:sp>
          <p:nvSpPr>
            <p:cNvPr id="10" name="Овал 9"/>
            <p:cNvSpPr/>
            <p:nvPr/>
          </p:nvSpPr>
          <p:spPr>
            <a:xfrm>
              <a:off x="714348" y="2643188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928662" y="3286130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1000100" y="2786064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1142976" y="3071816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714348" y="1857370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14348" y="3000378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1285852" y="2857502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1643042" y="3571882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1088547" y="5357814"/>
              <a:ext cx="214313" cy="214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0" y="3000378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1928794" y="5036343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857224" y="3000378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-1816598" y="4286248"/>
              <a:ext cx="214313" cy="214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3571868" y="1500180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-428660" y="857238"/>
              <a:ext cx="214314" cy="214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881037" y="3857622"/>
              <a:ext cx="214313" cy="214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1" name="TextBox 70"/>
          <p:cNvSpPr txBox="1"/>
          <p:nvPr/>
        </p:nvSpPr>
        <p:spPr>
          <a:xfrm rot="21183571">
            <a:off x="4421310" y="3571359"/>
            <a:ext cx="2428892" cy="1200329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sz="2400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-частицы, прошешие сквозь фольгу</a:t>
            </a:r>
            <a:endParaRPr lang="ru-RU" sz="24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 rot="21183571">
            <a:off x="657411" y="3432840"/>
            <a:ext cx="2428892" cy="1569660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sz="2400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-частицы, свободно попадающие на экран</a:t>
            </a:r>
            <a:endParaRPr lang="ru-RU" sz="24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1"/>
            </a:gs>
            <a:gs pos="100000">
              <a:schemeClr val="accent1">
                <a:shade val="67500"/>
                <a:satMod val="115000"/>
              </a:schemeClr>
            </a:gs>
            <a:gs pos="99000">
              <a:schemeClr val="accent1">
                <a:shade val="100000"/>
                <a:satMod val="115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-1000164" y="242887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-785850" y="714362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-1071602" y="278606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-642974" y="257175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-500098" y="435770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-1143040" y="328613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-500098" y="428610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-785850" y="171449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357818" y="2000246"/>
            <a:ext cx="1071570" cy="107157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extrusionH="1085850">
            <a:bevelT w="635000" h="552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500694" y="1928808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6600" b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+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071802" y="-285788"/>
            <a:ext cx="5643602" cy="5429288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  <a:alpha val="0"/>
                </a:schemeClr>
              </a:gs>
              <a:gs pos="65000">
                <a:schemeClr val="accent2">
                  <a:shade val="67500"/>
                  <a:satMod val="115000"/>
                </a:schemeClr>
              </a:gs>
              <a:gs pos="42000">
                <a:schemeClr val="accent2">
                  <a:shade val="100000"/>
                  <a:satMod val="115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7.15874E-6 C 0.51093 -7.15874E-6 1.02187 -7.15874E-6 1.22586 -7.15874E-6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-4.51513E-6 C 0.51007 -4.51513E-6 1.02014 -4.51513E-6 1.22413 -4.51513E-6 " pathEditMode="relative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9 0.13588 C 0.21389 0.147 0.48767 0.15781 0.65156 0.14082 C 0.81562 0.12415 0.84878 0.07381 0.92344 0.03489 C 0.99861 -0.00371 1.05 -0.0488 1.10173 -0.09358 " pathEditMode="relative" rAng="0" ptsTypes="aaaA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03089 C 0.24496 -0.03181 0.49027 -0.03305 0.61805 -0.02286 C 0.74583 -0.01236 0.7118 -0.03367 0.76632 0.03211 C 0.82031 0.09851 0.89583 0.27053 0.94357 0.37615 C 0.99149 0.48239 1.03507 0.61951 1.05416 0.66954 " pathEditMode="relative" rAng="0" ptsTypes="aaaaA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" y="34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6 5.83694E-6 C 0.20121 -0.0003 0.4026 -0.00061 0.50867 -0.00308 C 0.61475 -0.00555 0.61006 -0.01235 0.63628 -0.01544 C 0.66249 -0.01852 0.65208 -0.01667 0.66562 -0.02161 C 0.67916 -0.02655 0.69635 -0.02625 0.71735 -0.04601 C 0.73836 -0.06578 0.76215 -0.09172 0.79149 -0.14113 C 0.82083 -0.19054 0.86024 -0.27177 0.89322 -0.34342 C 0.92621 -0.41537 0.95798 -0.49444 0.98975 -0.5735 " pathEditMode="relative" ptsTypes="aaaa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2871 C 0.21823 0.02501 0.43716 0.0213 0.54098 0.02871 C 0.64479 0.03643 0.62257 0.0494 0.62344 0.07564 C 0.62414 0.10157 0.62483 0.09941 0.54566 0.18617 C 0.4665 0.27323 0.21424 0.52979 0.14827 0.59833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41155E-6 C 0.24653 0.00556 0.4934 0.01112 0.5901 0.01235 C 0.68663 0.01359 0.69444 0.00803 0.57899 0.00618 C 0.46371 0.00433 0.0118 0.00124 -0.10174 -3.41155E-6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  <p:bldP spid="2" grpId="0" animBg="1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я тема">
      <a:majorFont>
        <a:latin typeface="Monotype Corsiva"/>
        <a:ea typeface=""/>
        <a:cs typeface=""/>
      </a:majorFont>
      <a:minorFont>
        <a:latin typeface="Georgia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556</Words>
  <Application>Microsoft Office PowerPoint</Application>
  <PresentationFormat>Экран (16:9)</PresentationFormat>
  <Paragraphs>168</Paragraphs>
  <Slides>31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Модульная</vt:lpstr>
      <vt:lpstr>Формула</vt:lpstr>
      <vt:lpstr>Урок  по  теме   «Строение  атома»</vt:lpstr>
      <vt:lpstr>Слайд 2</vt:lpstr>
      <vt:lpstr>Строение атома </vt:lpstr>
      <vt:lpstr>Слайд 4</vt:lpstr>
      <vt:lpstr>Эрнест Резерфорд</vt:lpstr>
      <vt:lpstr>Схема установки опыта Резерфорда</vt:lpstr>
      <vt:lpstr>Слайд 7</vt:lpstr>
      <vt:lpstr>Распределение ударов α-частиц на регистрирующих экранах</vt:lpstr>
      <vt:lpstr>Слайд 9</vt:lpstr>
      <vt:lpstr>Слайд 10</vt:lpstr>
      <vt:lpstr>Планетарное  строение солнечной системы и атома</vt:lpstr>
      <vt:lpstr>Слайд 12</vt:lpstr>
      <vt:lpstr>Слайд 13</vt:lpstr>
      <vt:lpstr>Слайд 14</vt:lpstr>
      <vt:lpstr>Слайд 15</vt:lpstr>
      <vt:lpstr>Слайд 16</vt:lpstr>
      <vt:lpstr>Слайд 17</vt:lpstr>
      <vt:lpstr>Не зная точно, как  на самом деле устроен атом, великий русский ученый Д.И.Менделеев открыл периодический закон химических элементов </vt:lpstr>
      <vt:lpstr>Слайд 19</vt:lpstr>
      <vt:lpstr>Слайд 20</vt:lpstr>
      <vt:lpstr>№  химического                        элемента  в периодической системе</vt:lpstr>
      <vt:lpstr>Слайд 22</vt:lpstr>
      <vt:lpstr>Слайд 23</vt:lpstr>
      <vt:lpstr>Слайд 24</vt:lpstr>
      <vt:lpstr>Условные обозначения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атома</dc:title>
  <dc:subject>строение атома</dc:subject>
  <dc:creator/>
  <cp:lastModifiedBy/>
  <cp:revision>1</cp:revision>
  <dcterms:created xsi:type="dcterms:W3CDTF">2008-11-06T17:10:36Z</dcterms:created>
  <dcterms:modified xsi:type="dcterms:W3CDTF">2009-12-02T22:10:11Z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